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6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7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8.xml" ContentType="application/vnd.openxmlformats-officedocument.presentationml.notesSl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notesSlides/notesSlide9.xml" ContentType="application/vnd.openxmlformats-officedocument.presentationml.notesSlid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4"/>
  </p:notesMasterIdLst>
  <p:handoutMasterIdLst>
    <p:handoutMasterId r:id="rId65"/>
  </p:handoutMasterIdLst>
  <p:sldIdLst>
    <p:sldId id="320" r:id="rId2"/>
    <p:sldId id="319" r:id="rId3"/>
    <p:sldId id="262" r:id="rId4"/>
    <p:sldId id="263" r:id="rId5"/>
    <p:sldId id="277" r:id="rId6"/>
    <p:sldId id="260" r:id="rId7"/>
    <p:sldId id="261" r:id="rId8"/>
    <p:sldId id="259" r:id="rId9"/>
    <p:sldId id="257" r:id="rId10"/>
    <p:sldId id="258" r:id="rId11"/>
    <p:sldId id="266" r:id="rId12"/>
    <p:sldId id="276" r:id="rId13"/>
    <p:sldId id="278" r:id="rId14"/>
    <p:sldId id="264" r:id="rId15"/>
    <p:sldId id="270" r:id="rId16"/>
    <p:sldId id="271" r:id="rId17"/>
    <p:sldId id="272" r:id="rId18"/>
    <p:sldId id="265" r:id="rId19"/>
    <p:sldId id="267" r:id="rId20"/>
    <p:sldId id="268" r:id="rId21"/>
    <p:sldId id="269" r:id="rId22"/>
    <p:sldId id="273" r:id="rId23"/>
    <p:sldId id="274" r:id="rId24"/>
    <p:sldId id="275" r:id="rId25"/>
    <p:sldId id="279" r:id="rId26"/>
    <p:sldId id="289" r:id="rId27"/>
    <p:sldId id="288" r:id="rId28"/>
    <p:sldId id="285" r:id="rId29"/>
    <p:sldId id="283" r:id="rId30"/>
    <p:sldId id="287" r:id="rId31"/>
    <p:sldId id="280" r:id="rId32"/>
    <p:sldId id="282" r:id="rId33"/>
    <p:sldId id="284" r:id="rId34"/>
    <p:sldId id="286" r:id="rId35"/>
    <p:sldId id="281" r:id="rId36"/>
    <p:sldId id="296" r:id="rId37"/>
    <p:sldId id="295" r:id="rId38"/>
    <p:sldId id="293" r:id="rId39"/>
    <p:sldId id="291" r:id="rId40"/>
    <p:sldId id="292" r:id="rId41"/>
    <p:sldId id="294" r:id="rId42"/>
    <p:sldId id="290" r:id="rId43"/>
    <p:sldId id="304" r:id="rId44"/>
    <p:sldId id="317" r:id="rId45"/>
    <p:sldId id="298" r:id="rId46"/>
    <p:sldId id="300" r:id="rId47"/>
    <p:sldId id="305" r:id="rId48"/>
    <p:sldId id="301" r:id="rId49"/>
    <p:sldId id="302" r:id="rId50"/>
    <p:sldId id="303" r:id="rId51"/>
    <p:sldId id="299" r:id="rId52"/>
    <p:sldId id="318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ADYNAS102\EXRICA-YOGA2-birth_defects_work\Nail_Tech_2019_ver2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ADYNAS102\EXRICA-YOGA2-birth_defects_work\Nail_Tech_2019_ver2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ADYNAS102\EXRICA-YOGA2-birth_defects_work\Nail_Tech_2019_ver2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ADYNAS102\EXRICA-YOGA2-birth_defects_work\Nail_Tech_2019_ver2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ADYNAS102\EXRICA-YOGA2-birth_defects_work\Nail_Tech_2019_ver2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ADYNAS102\EXRICA-YOGA2-birth_defects_work\Nail_Tech_2019_ver2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EADYNAS102\EXRICA-YOGA2-birth_defects_work\Nail_Tech_2019_ver2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4400" b="1" dirty="0">
                <a:solidFill>
                  <a:srgbClr val="0070C0"/>
                </a:solidFill>
                <a:latin typeface="+mj-lt"/>
              </a:rPr>
              <a:t>Sudafed</a:t>
            </a:r>
            <a:endParaRPr lang="en-US" sz="3600" b="1" dirty="0">
              <a:solidFill>
                <a:srgbClr val="0070C0"/>
              </a:solidFill>
              <a:latin typeface="+mj-lt"/>
            </a:endParaRPr>
          </a:p>
          <a:p>
            <a:pPr>
              <a:defRPr sz="3600" b="1">
                <a:solidFill>
                  <a:srgbClr val="FF0000"/>
                </a:solidFill>
              </a:defRPr>
            </a:pPr>
            <a:r>
              <a:rPr lang="en-US" sz="2400" b="1" dirty="0">
                <a:solidFill>
                  <a:srgbClr val="FF0000"/>
                </a:solidFill>
              </a:rPr>
              <a:t>Heart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442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Ventricular Septal Def</c:v>
                </c:pt>
                <c:pt idx="1">
                  <c:v>Patent Ductus Arteriosus</c:v>
                </c:pt>
                <c:pt idx="2">
                  <c:v>Bicuspid Aortic Valve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9.65</c:v>
                </c:pt>
                <c:pt idx="1">
                  <c:v>3.47</c:v>
                </c:pt>
                <c:pt idx="2">
                  <c:v>1.93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92-44B0-9894-16C7C1C07C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5527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Ventricular Septal Def</c:v>
                </c:pt>
                <c:pt idx="1">
                  <c:v>Patent Ductus Arteriosus</c:v>
                </c:pt>
                <c:pt idx="2">
                  <c:v>Bicuspid Aortic Valve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3.77</c:v>
                </c:pt>
                <c:pt idx="1">
                  <c:v>1.63</c:v>
                </c:pt>
                <c:pt idx="2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92-44B0-9894-16C7C1C07C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427880"/>
        <c:axId val="353428272"/>
      </c:barChart>
      <c:catAx>
        <c:axId val="35342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8272"/>
        <c:crosses val="autoZero"/>
        <c:auto val="1"/>
        <c:lblAlgn val="ctr"/>
        <c:lblOffset val="100"/>
        <c:noMultiLvlLbl val="0"/>
      </c:catAx>
      <c:valAx>
        <c:axId val="35342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7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dirty="0">
                <a:solidFill>
                  <a:srgbClr val="FF0000"/>
                </a:solidFill>
              </a:rPr>
              <a:t>Limb Malformations</a:t>
            </a:r>
          </a:p>
          <a:p>
            <a:pPr>
              <a:defRPr/>
            </a:pPr>
            <a:endParaRPr lang="en-US" b="0" i="0" dirty="0">
              <a:solidFill>
                <a:schemeClr val="accent5"/>
              </a:solidFill>
            </a:endParaRPr>
          </a:p>
        </c:rich>
      </c:tx>
      <c:layout>
        <c:manualLayout>
          <c:xMode val="edge"/>
          <c:yMode val="edge"/>
          <c:x val="0.37441116056145157"/>
          <c:y val="1.3044060577028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Upper limb reduction</c:v>
                </c:pt>
                <c:pt idx="1">
                  <c:v>Lower limb reduction</c:v>
                </c:pt>
                <c:pt idx="2">
                  <c:v>Clubfoot/bone deformity</c:v>
                </c:pt>
                <c:pt idx="3">
                  <c:v>Malf fingers, hands, arms</c:v>
                </c:pt>
                <c:pt idx="4">
                  <c:v>Clubbed hands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8.33</c:v>
                </c:pt>
                <c:pt idx="1">
                  <c:v>5</c:v>
                </c:pt>
                <c:pt idx="2">
                  <c:v>3.33</c:v>
                </c:pt>
                <c:pt idx="3">
                  <c:v>11.67</c:v>
                </c:pt>
                <c:pt idx="4">
                  <c:v>3.33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80-44D9-A01D-0C89902FDC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Upper limb reduction</c:v>
                </c:pt>
                <c:pt idx="1">
                  <c:v>Lower limb reduction</c:v>
                </c:pt>
                <c:pt idx="2">
                  <c:v>Clubfoot/bone deformity</c:v>
                </c:pt>
                <c:pt idx="3">
                  <c:v>Malf fingers, hands, arms</c:v>
                </c:pt>
                <c:pt idx="4">
                  <c:v>Clubbed hands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3.54</c:v>
                </c:pt>
                <c:pt idx="1">
                  <c:v>2.3199999999999998</c:v>
                </c:pt>
                <c:pt idx="2">
                  <c:v>1.54</c:v>
                </c:pt>
                <c:pt idx="3">
                  <c:v>5.16</c:v>
                </c:pt>
                <c:pt idx="4">
                  <c:v>0.68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80-44D9-A01D-0C89902FDC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7302496"/>
        <c:axId val="356034480"/>
      </c:barChart>
      <c:catAx>
        <c:axId val="35730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34480"/>
        <c:crosses val="autoZero"/>
        <c:auto val="1"/>
        <c:lblAlgn val="ctr"/>
        <c:lblOffset val="100"/>
        <c:noMultiLvlLbl val="0"/>
      </c:catAx>
      <c:valAx>
        <c:axId val="35603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Muscle/Ribs</a:t>
            </a:r>
            <a:r>
              <a:rPr lang="en-US" sz="2400" b="1" dirty="0">
                <a:solidFill>
                  <a:schemeClr val="accent5"/>
                </a:solidFill>
              </a:rPr>
              <a:t> </a:t>
            </a:r>
          </a:p>
          <a:p>
            <a:pPr>
              <a:defRPr sz="2400"/>
            </a:pPr>
            <a:endParaRPr lang="en-US" sz="2400" dirty="0">
              <a:solidFill>
                <a:schemeClr val="accent5"/>
              </a:solidFill>
            </a:endParaRPr>
          </a:p>
        </c:rich>
      </c:tx>
      <c:layout>
        <c:manualLayout>
          <c:xMode val="edge"/>
          <c:yMode val="edge"/>
          <c:x val="0.42212560386473419"/>
          <c:y val="2.918642495710514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Pectoralis absent</c:v>
                </c:pt>
                <c:pt idx="1">
                  <c:v>Muscle absent/undev</c:v>
                </c:pt>
                <c:pt idx="2">
                  <c:v>Diapragmatic hernia</c:v>
                </c:pt>
                <c:pt idx="3">
                  <c:v>Rib abnormality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8.33</c:v>
                </c:pt>
                <c:pt idx="1">
                  <c:v>10</c:v>
                </c:pt>
                <c:pt idx="2">
                  <c:v>5</c:v>
                </c:pt>
                <c:pt idx="3">
                  <c:v>16.670000000000002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19-4387-8504-1C59C92BB6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Pectoralis absent</c:v>
                </c:pt>
                <c:pt idx="1">
                  <c:v>Muscle absent/undev</c:v>
                </c:pt>
                <c:pt idx="2">
                  <c:v>Diapragmatic hernia</c:v>
                </c:pt>
                <c:pt idx="3">
                  <c:v>Rib abnormality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1.32</c:v>
                </c:pt>
                <c:pt idx="1">
                  <c:v>4.66</c:v>
                </c:pt>
                <c:pt idx="2">
                  <c:v>2.4700000000000002</c:v>
                </c:pt>
                <c:pt idx="3">
                  <c:v>2.35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19-4387-8504-1C59C92BB6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6034088"/>
        <c:axId val="356037224"/>
      </c:barChart>
      <c:catAx>
        <c:axId val="356034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37224"/>
        <c:crosses val="autoZero"/>
        <c:auto val="1"/>
        <c:lblAlgn val="ctr"/>
        <c:lblOffset val="100"/>
        <c:noMultiLvlLbl val="0"/>
      </c:catAx>
      <c:valAx>
        <c:axId val="356037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34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Spine and Vertebrae</a:t>
            </a:r>
          </a:p>
          <a:p>
            <a:pPr>
              <a:defRPr sz="2400"/>
            </a:pPr>
            <a:endParaRPr lang="en-US" sz="2400" dirty="0">
              <a:solidFill>
                <a:schemeClr val="accent5"/>
              </a:solidFill>
            </a:endParaRPr>
          </a:p>
        </c:rich>
      </c:tx>
      <c:layout>
        <c:manualLayout>
          <c:xMode val="edge"/>
          <c:yMode val="edge"/>
          <c:x val="0.3748067632850241"/>
          <c:y val="5.837284991421029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Malform vertebrae</c:v>
                </c:pt>
                <c:pt idx="1">
                  <c:v>Tethered spinal cord</c:v>
                </c:pt>
                <c:pt idx="2">
                  <c:v>Sacral Agenesis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13.33</c:v>
                </c:pt>
                <c:pt idx="1">
                  <c:v>8.33</c:v>
                </c:pt>
                <c:pt idx="2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18-473C-9695-208597912B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Malform vertebrae</c:v>
                </c:pt>
                <c:pt idx="1">
                  <c:v>Tethered spinal cord</c:v>
                </c:pt>
                <c:pt idx="2">
                  <c:v>Sacral Agenesis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4.32</c:v>
                </c:pt>
                <c:pt idx="1">
                  <c:v>2.73</c:v>
                </c:pt>
                <c:pt idx="2">
                  <c:v>0.47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18-473C-9695-208597912B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6030560"/>
        <c:axId val="356030952"/>
      </c:barChart>
      <c:catAx>
        <c:axId val="35603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30952"/>
        <c:crosses val="autoZero"/>
        <c:auto val="1"/>
        <c:lblAlgn val="ctr"/>
        <c:lblOffset val="100"/>
        <c:noMultiLvlLbl val="0"/>
      </c:catAx>
      <c:valAx>
        <c:axId val="35603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3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Eye</a:t>
            </a:r>
          </a:p>
          <a:p>
            <a:pPr>
              <a:defRPr/>
            </a:pPr>
            <a:endParaRPr lang="en-US" dirty="0">
              <a:solidFill>
                <a:schemeClr val="accent5"/>
              </a:solidFill>
            </a:endParaRPr>
          </a:p>
        </c:rich>
      </c:tx>
      <c:layout>
        <c:manualLayout>
          <c:xMode val="edge"/>
          <c:yMode val="edge"/>
          <c:x val="0.475489082886378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Nystagmus</c:v>
                </c:pt>
                <c:pt idx="1">
                  <c:v>Strabismus </c:v>
                </c:pt>
                <c:pt idx="2">
                  <c:v>Exotropia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8.33</c:v>
                </c:pt>
                <c:pt idx="2">
                  <c:v>3.33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5A-4517-A459-1D031174D6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Nystagmus</c:v>
                </c:pt>
                <c:pt idx="1">
                  <c:v>Strabismus </c:v>
                </c:pt>
                <c:pt idx="2">
                  <c:v>Exotropia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1.51</c:v>
                </c:pt>
                <c:pt idx="1">
                  <c:v>3.01</c:v>
                </c:pt>
                <c:pt idx="2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5A-4517-A459-1D031174D6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6029776"/>
        <c:axId val="356032520"/>
      </c:barChart>
      <c:catAx>
        <c:axId val="35602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32520"/>
        <c:crosses val="autoZero"/>
        <c:auto val="1"/>
        <c:lblAlgn val="ctr"/>
        <c:lblOffset val="100"/>
        <c:noMultiLvlLbl val="0"/>
      </c:catAx>
      <c:valAx>
        <c:axId val="35603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2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Syndromes</a:t>
            </a:r>
          </a:p>
          <a:p>
            <a:pPr>
              <a:defRPr/>
            </a:pPr>
            <a:endParaRPr lang="en-US" dirty="0">
              <a:solidFill>
                <a:schemeClr val="accent5"/>
              </a:solidFill>
            </a:endParaRPr>
          </a:p>
        </c:rich>
      </c:tx>
      <c:layout>
        <c:manualLayout>
          <c:xMode val="edge"/>
          <c:yMode val="edge"/>
          <c:x val="0.42968294724029071"/>
          <c:y val="2.0430497469973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Poland's</c:v>
                </c:pt>
                <c:pt idx="1">
                  <c:v>Vater/Vacterl</c:v>
                </c:pt>
                <c:pt idx="2">
                  <c:v>Chromosome Disorder</c:v>
                </c:pt>
                <c:pt idx="3">
                  <c:v>Prune Belly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5</c:v>
                </c:pt>
                <c:pt idx="3">
                  <c:v>3.33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67-4B0F-9971-094F135EF2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Poland's</c:v>
                </c:pt>
                <c:pt idx="1">
                  <c:v>Vater/Vacterl</c:v>
                </c:pt>
                <c:pt idx="2">
                  <c:v>Chromosome Disorder</c:v>
                </c:pt>
                <c:pt idx="3">
                  <c:v>Prune Belly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0.93</c:v>
                </c:pt>
                <c:pt idx="1">
                  <c:v>1.44</c:v>
                </c:pt>
                <c:pt idx="2">
                  <c:v>1.85</c:v>
                </c:pt>
                <c:pt idx="3">
                  <c:v>1.07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67-4B0F-9971-094F135EF2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4736280"/>
        <c:axId val="354737848"/>
      </c:barChart>
      <c:catAx>
        <c:axId val="354736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37848"/>
        <c:crosses val="autoZero"/>
        <c:auto val="1"/>
        <c:lblAlgn val="ctr"/>
        <c:lblOffset val="100"/>
        <c:noMultiLvlLbl val="0"/>
      </c:catAx>
      <c:valAx>
        <c:axId val="354737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36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Growth and Benign Tumors</a:t>
            </a:r>
          </a:p>
          <a:p>
            <a:pPr>
              <a:defRPr/>
            </a:pPr>
            <a:endParaRPr lang="en-US" dirty="0">
              <a:solidFill>
                <a:schemeClr val="accent5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Growth Hormone Def</c:v>
                </c:pt>
                <c:pt idx="1">
                  <c:v>In Utero Growth Def</c:v>
                </c:pt>
                <c:pt idx="2">
                  <c:v>Lipoma</c:v>
                </c:pt>
                <c:pt idx="3">
                  <c:v>Hemangioma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3.33</c:v>
                </c:pt>
                <c:pt idx="1">
                  <c:v>5</c:v>
                </c:pt>
                <c:pt idx="2">
                  <c:v>3.33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12-4AA5-BD0D-9127DFCD5E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Growth Hormone Def</c:v>
                </c:pt>
                <c:pt idx="1">
                  <c:v>In Utero Growth Def</c:v>
                </c:pt>
                <c:pt idx="2">
                  <c:v>Lipoma</c:v>
                </c:pt>
                <c:pt idx="3">
                  <c:v>Hemangioma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1.35</c:v>
                </c:pt>
                <c:pt idx="1">
                  <c:v>1.73</c:v>
                </c:pt>
                <c:pt idx="2">
                  <c:v>1.1499999999999999</c:v>
                </c:pt>
                <c:pt idx="3">
                  <c:v>1.57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12-4AA5-BD0D-9127DFCD5E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2805816"/>
        <c:axId val="352807776"/>
      </c:barChart>
      <c:catAx>
        <c:axId val="352805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807776"/>
        <c:crosses val="autoZero"/>
        <c:auto val="1"/>
        <c:lblAlgn val="ctr"/>
        <c:lblOffset val="100"/>
        <c:noMultiLvlLbl val="0"/>
      </c:catAx>
      <c:valAx>
        <c:axId val="35280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805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Immune Defects</a:t>
            </a:r>
          </a:p>
          <a:p>
            <a:pPr>
              <a:defRPr/>
            </a:pPr>
            <a:endParaRPr lang="en-US" dirty="0">
              <a:solidFill>
                <a:schemeClr val="accent5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Frequent Pneumonia</c:v>
                </c:pt>
                <c:pt idx="1">
                  <c:v>Chronic Virus</c:v>
                </c:pt>
                <c:pt idx="2">
                  <c:v>Immune Deficiency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8.33</c:v>
                </c:pt>
                <c:pt idx="1">
                  <c:v>3.33</c:v>
                </c:pt>
                <c:pt idx="2">
                  <c:v>8.33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C2-4C44-A02A-A727B36D9A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Frequent Pneumonia</c:v>
                </c:pt>
                <c:pt idx="1">
                  <c:v>Chronic Virus</c:v>
                </c:pt>
                <c:pt idx="2">
                  <c:v>Immune Deficiency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4.08</c:v>
                </c:pt>
                <c:pt idx="1">
                  <c:v>1.3</c:v>
                </c:pt>
                <c:pt idx="2">
                  <c:v>2.79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C2-4C44-A02A-A727B36D9A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4738240"/>
        <c:axId val="354737456"/>
      </c:barChart>
      <c:catAx>
        <c:axId val="35473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37456"/>
        <c:crosses val="autoZero"/>
        <c:auto val="1"/>
        <c:lblAlgn val="ctr"/>
        <c:lblOffset val="100"/>
        <c:noMultiLvlLbl val="0"/>
      </c:catAx>
      <c:valAx>
        <c:axId val="35473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3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Heart and Lung</a:t>
            </a:r>
          </a:p>
        </c:rich>
      </c:tx>
      <c:layout>
        <c:manualLayout>
          <c:xMode val="edge"/>
          <c:yMode val="edge"/>
          <c:x val="0.4046644984594317"/>
          <c:y val="3.0468800450761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105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Transposition Great Arteries</c:v>
                </c:pt>
                <c:pt idx="1">
                  <c:v>Ventricular Septal Defect</c:v>
                </c:pt>
                <c:pt idx="2">
                  <c:v>Atrial Septal Defect</c:v>
                </c:pt>
                <c:pt idx="3">
                  <c:v>Bicuspid Aortic Valve</c:v>
                </c:pt>
                <c:pt idx="4">
                  <c:v>Lung (Absent or Underdeveloped)</c:v>
                </c:pt>
                <c:pt idx="5">
                  <c:v>Rib Abnormaility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2.5299999999999998</c:v>
                </c:pt>
                <c:pt idx="1">
                  <c:v>8.86</c:v>
                </c:pt>
                <c:pt idx="2">
                  <c:v>5.0599999999999996</c:v>
                </c:pt>
                <c:pt idx="3">
                  <c:v>2.5299999999999998</c:v>
                </c:pt>
                <c:pt idx="4">
                  <c:v>8.86</c:v>
                </c:pt>
                <c:pt idx="5">
                  <c:v>7.59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2F-4495-AECB-CFA131971D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5863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Transposition Great Arteries</c:v>
                </c:pt>
                <c:pt idx="1">
                  <c:v>Ventricular Septal Defect</c:v>
                </c:pt>
                <c:pt idx="2">
                  <c:v>Atrial Septal Defect</c:v>
                </c:pt>
                <c:pt idx="3">
                  <c:v>Bicuspid Aortic Valve</c:v>
                </c:pt>
                <c:pt idx="4">
                  <c:v>Lung (Absent or Underdeveloped)</c:v>
                </c:pt>
                <c:pt idx="5">
                  <c:v>Rib Abnormaility</c:v>
                </c:pt>
              </c:strCache>
            </c:strRef>
          </c:cat>
          <c:val>
            <c:numRef>
              <c:f>Sheet1!$C$2:$C$7</c:f>
              <c:numCache>
                <c:formatCode>0.00</c:formatCode>
                <c:ptCount val="6"/>
                <c:pt idx="0">
                  <c:v>0.95</c:v>
                </c:pt>
                <c:pt idx="1">
                  <c:v>3.96</c:v>
                </c:pt>
                <c:pt idx="2">
                  <c:v>3.55</c:v>
                </c:pt>
                <c:pt idx="3">
                  <c:v>0.73</c:v>
                </c:pt>
                <c:pt idx="4">
                  <c:v>3.53</c:v>
                </c:pt>
                <c:pt idx="5">
                  <c:v>2.4300000000000002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2F-4495-AECB-CFA131971D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4733536"/>
        <c:axId val="358046192"/>
      </c:barChart>
      <c:catAx>
        <c:axId val="35473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46192"/>
        <c:crosses val="autoZero"/>
        <c:auto val="1"/>
        <c:lblAlgn val="ctr"/>
        <c:lblOffset val="100"/>
        <c:noMultiLvlLbl val="0"/>
      </c:catAx>
      <c:valAx>
        <c:axId val="35804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3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Limb and Muscle</a:t>
            </a:r>
          </a:p>
        </c:rich>
      </c:tx>
      <c:layout>
        <c:manualLayout>
          <c:xMode val="edge"/>
          <c:yMode val="edge"/>
          <c:x val="0.39398208376126892"/>
          <c:y val="9.216589861751152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26672752862414E-2"/>
          <c:y val="9.2831198519539901E-2"/>
          <c:w val="0.96334322340142264"/>
          <c:h val="0.73411771109256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105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Reduction Deformity Upper Limb</c:v>
                </c:pt>
                <c:pt idx="1">
                  <c:v>Reduction Deformity Lower Limb</c:v>
                </c:pt>
                <c:pt idx="2">
                  <c:v>Clubfoot</c:v>
                </c:pt>
                <c:pt idx="3">
                  <c:v>Syndactyly</c:v>
                </c:pt>
                <c:pt idx="4">
                  <c:v>Diaphragmatic Hernia</c:v>
                </c:pt>
                <c:pt idx="5">
                  <c:v>Hiatal Hernia</c:v>
                </c:pt>
                <c:pt idx="6">
                  <c:v>Hypotonia (Floppy Muscles)</c:v>
                </c:pt>
                <c:pt idx="7">
                  <c:v>Pectoralis (Absent or Underdeveloped)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7.59</c:v>
                </c:pt>
                <c:pt idx="1">
                  <c:v>5.0599999999999996</c:v>
                </c:pt>
                <c:pt idx="2">
                  <c:v>8.86</c:v>
                </c:pt>
                <c:pt idx="3">
                  <c:v>8.86</c:v>
                </c:pt>
                <c:pt idx="4">
                  <c:v>5.0599999999999996</c:v>
                </c:pt>
                <c:pt idx="5">
                  <c:v>3.8</c:v>
                </c:pt>
                <c:pt idx="6">
                  <c:v>16.46</c:v>
                </c:pt>
                <c:pt idx="7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31-49A1-939F-07F506E662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5863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Reduction Deformity Upper Limb</c:v>
                </c:pt>
                <c:pt idx="1">
                  <c:v>Reduction Deformity Lower Limb</c:v>
                </c:pt>
                <c:pt idx="2">
                  <c:v>Clubfoot</c:v>
                </c:pt>
                <c:pt idx="3">
                  <c:v>Syndactyly</c:v>
                </c:pt>
                <c:pt idx="4">
                  <c:v>Diaphragmatic Hernia</c:v>
                </c:pt>
                <c:pt idx="5">
                  <c:v>Hiatal Hernia</c:v>
                </c:pt>
                <c:pt idx="6">
                  <c:v>Hypotonia (Floppy Muscles)</c:v>
                </c:pt>
                <c:pt idx="7">
                  <c:v>Pectoralis (Absent or Underdeveloped)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3.53</c:v>
                </c:pt>
                <c:pt idx="1">
                  <c:v>2.31</c:v>
                </c:pt>
                <c:pt idx="2">
                  <c:v>4.3099999999999996</c:v>
                </c:pt>
                <c:pt idx="3">
                  <c:v>2.4500000000000002</c:v>
                </c:pt>
                <c:pt idx="4">
                  <c:v>2.46</c:v>
                </c:pt>
                <c:pt idx="5">
                  <c:v>1.94</c:v>
                </c:pt>
                <c:pt idx="6">
                  <c:v>5.26</c:v>
                </c:pt>
                <c:pt idx="7">
                  <c:v>1.36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31-49A1-939F-07F506E662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6917760"/>
        <c:axId val="306919328"/>
      </c:barChart>
      <c:catAx>
        <c:axId val="30691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919328"/>
        <c:crosses val="autoZero"/>
        <c:auto val="1"/>
        <c:lblAlgn val="ctr"/>
        <c:lblOffset val="100"/>
        <c:noMultiLvlLbl val="0"/>
      </c:catAx>
      <c:valAx>
        <c:axId val="30691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91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Other</a:t>
            </a:r>
            <a:r>
              <a:rPr lang="en-US" sz="2400" b="1" baseline="0" dirty="0">
                <a:solidFill>
                  <a:srgbClr val="FF0000"/>
                </a:solidFill>
              </a:rPr>
              <a:t> birth defects</a:t>
            </a:r>
            <a:endParaRPr lang="en-US" sz="24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8282500448619156"/>
          <c:y val="2.10938007320531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105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Autism</c:v>
                </c:pt>
                <c:pt idx="1">
                  <c:v>Lipoma</c:v>
                </c:pt>
                <c:pt idx="2">
                  <c:v>Hemangioma</c:v>
                </c:pt>
                <c:pt idx="3">
                  <c:v>Leukemia</c:v>
                </c:pt>
                <c:pt idx="4">
                  <c:v>Aphasia</c:v>
                </c:pt>
                <c:pt idx="5">
                  <c:v>Apraxia</c:v>
                </c:pt>
                <c:pt idx="6">
                  <c:v>Immune Deficency</c:v>
                </c:pt>
                <c:pt idx="7">
                  <c:v>Diabetes Insipidus</c:v>
                </c:pt>
                <c:pt idx="8">
                  <c:v>Pituitary Defect</c:v>
                </c:pt>
                <c:pt idx="9">
                  <c:v>Walks on Tiptoes</c:v>
                </c:pt>
                <c:pt idx="10">
                  <c:v>Frequent Nose Bleeds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8.86</c:v>
                </c:pt>
                <c:pt idx="1">
                  <c:v>3.8</c:v>
                </c:pt>
                <c:pt idx="2">
                  <c:v>3.8</c:v>
                </c:pt>
                <c:pt idx="3">
                  <c:v>2.5299999999999998</c:v>
                </c:pt>
                <c:pt idx="4">
                  <c:v>2.5299999999999998</c:v>
                </c:pt>
                <c:pt idx="5">
                  <c:v>5.0599999999999996</c:v>
                </c:pt>
                <c:pt idx="6" formatCode="General">
                  <c:v>6.33</c:v>
                </c:pt>
                <c:pt idx="7" formatCode="General">
                  <c:v>2.5299999999999998</c:v>
                </c:pt>
                <c:pt idx="8" formatCode="General">
                  <c:v>3.8</c:v>
                </c:pt>
                <c:pt idx="9" formatCode="General">
                  <c:v>10.130000000000001</c:v>
                </c:pt>
                <c:pt idx="10" formatCode="General">
                  <c:v>7.59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12-4EE7-852B-84AA3A5904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5863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Autism</c:v>
                </c:pt>
                <c:pt idx="1">
                  <c:v>Lipoma</c:v>
                </c:pt>
                <c:pt idx="2">
                  <c:v>Hemangioma</c:v>
                </c:pt>
                <c:pt idx="3">
                  <c:v>Leukemia</c:v>
                </c:pt>
                <c:pt idx="4">
                  <c:v>Aphasia</c:v>
                </c:pt>
                <c:pt idx="5">
                  <c:v>Apraxia</c:v>
                </c:pt>
                <c:pt idx="6">
                  <c:v>Immune Deficency</c:v>
                </c:pt>
                <c:pt idx="7">
                  <c:v>Diabetes Insipidus</c:v>
                </c:pt>
                <c:pt idx="8">
                  <c:v>Pituitary Defect</c:v>
                </c:pt>
                <c:pt idx="9">
                  <c:v>Walks on Tiptoes</c:v>
                </c:pt>
                <c:pt idx="10">
                  <c:v>Frequent Nose Bleeds</c:v>
                </c:pt>
              </c:strCache>
            </c:strRef>
          </c:cat>
          <c:val>
            <c:numRef>
              <c:f>Sheet1!$C$2:$C$12</c:f>
              <c:numCache>
                <c:formatCode>0.00</c:formatCode>
                <c:ptCount val="11"/>
                <c:pt idx="0">
                  <c:v>3.5</c:v>
                </c:pt>
                <c:pt idx="1">
                  <c:v>1.1399999999999999</c:v>
                </c:pt>
                <c:pt idx="2">
                  <c:v>1.58</c:v>
                </c:pt>
                <c:pt idx="3">
                  <c:v>0.46</c:v>
                </c:pt>
                <c:pt idx="4">
                  <c:v>0.78</c:v>
                </c:pt>
                <c:pt idx="5">
                  <c:v>1.46</c:v>
                </c:pt>
                <c:pt idx="6" formatCode="General">
                  <c:v>2.8</c:v>
                </c:pt>
                <c:pt idx="7" formatCode="General">
                  <c:v>0.48</c:v>
                </c:pt>
                <c:pt idx="8" formatCode="General">
                  <c:v>1</c:v>
                </c:pt>
                <c:pt idx="9" formatCode="General">
                  <c:v>3.67</c:v>
                </c:pt>
                <c:pt idx="10" formatCode="General">
                  <c:v>3.74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12-4EE7-852B-84AA3A5904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6916192"/>
        <c:axId val="358044624"/>
      </c:barChart>
      <c:catAx>
        <c:axId val="30691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44624"/>
        <c:crosses val="autoZero"/>
        <c:auto val="1"/>
        <c:lblAlgn val="ctr"/>
        <c:lblOffset val="100"/>
        <c:noMultiLvlLbl val="0"/>
      </c:catAx>
      <c:valAx>
        <c:axId val="35804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91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 sz="4400" b="1" dirty="0">
                <a:solidFill>
                  <a:srgbClr val="0070C0"/>
                </a:solidFill>
                <a:latin typeface="+mj-lt"/>
              </a:rPr>
              <a:t>Sudafed</a:t>
            </a:r>
          </a:p>
          <a:p>
            <a:pPr>
              <a:defRPr sz="3600" b="1">
                <a:solidFill>
                  <a:srgbClr val="0070C0"/>
                </a:solidFill>
              </a:defRPr>
            </a:pPr>
            <a:r>
              <a:rPr lang="en-US" sz="2400" b="1" dirty="0">
                <a:solidFill>
                  <a:srgbClr val="FF0000"/>
                </a:solidFill>
              </a:rPr>
              <a:t>Syndromes</a:t>
            </a:r>
            <a:r>
              <a:rPr lang="en-US" sz="2400" b="1" baseline="0" dirty="0">
                <a:solidFill>
                  <a:srgbClr val="FF0000"/>
                </a:solidFill>
              </a:rPr>
              <a:t> &amp; Tumors</a:t>
            </a:r>
            <a:endParaRPr lang="en-US" sz="2400" b="1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442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Goldenhar</c:v>
                </c:pt>
                <c:pt idx="1">
                  <c:v>Vater(Vacterl)</c:v>
                </c:pt>
                <c:pt idx="2">
                  <c:v>Ehlers-Danlos</c:v>
                </c:pt>
                <c:pt idx="3">
                  <c:v>Hemangioma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3.09</c:v>
                </c:pt>
                <c:pt idx="1">
                  <c:v>3.09</c:v>
                </c:pt>
                <c:pt idx="2">
                  <c:v>1.93</c:v>
                </c:pt>
                <c:pt idx="3">
                  <c:v>3.09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B4-4F8E-BEF3-D2BA15719B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5527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Goldenhar</c:v>
                </c:pt>
                <c:pt idx="1">
                  <c:v>Vater(Vacterl)</c:v>
                </c:pt>
                <c:pt idx="2">
                  <c:v>Ehlers-Danlos</c:v>
                </c:pt>
                <c:pt idx="3">
                  <c:v>Hemangioma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1.44</c:v>
                </c:pt>
                <c:pt idx="1">
                  <c:v>1.45</c:v>
                </c:pt>
                <c:pt idx="2">
                  <c:v>0.49</c:v>
                </c:pt>
                <c:pt idx="3">
                  <c:v>1.54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B4-4F8E-BEF3-D2BA15719B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9235232"/>
        <c:axId val="359237976"/>
      </c:barChart>
      <c:catAx>
        <c:axId val="35923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237976"/>
        <c:crosses val="autoZero"/>
        <c:auto val="1"/>
        <c:lblAlgn val="ctr"/>
        <c:lblOffset val="100"/>
        <c:noMultiLvlLbl val="0"/>
      </c:catAx>
      <c:valAx>
        <c:axId val="359237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23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CNS and Craniofacial  </a:t>
            </a:r>
          </a:p>
        </c:rich>
      </c:tx>
      <c:layout>
        <c:manualLayout>
          <c:xMode val="edge"/>
          <c:yMode val="edge"/>
          <c:x val="0.37240338164251208"/>
          <c:y val="2.08958678284257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105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Microcephaly</c:v>
                </c:pt>
                <c:pt idx="1">
                  <c:v>Ataxia</c:v>
                </c:pt>
                <c:pt idx="2">
                  <c:v>Intauterine Stroke</c:v>
                </c:pt>
                <c:pt idx="3">
                  <c:v>Lipomyelomeningocele</c:v>
                </c:pt>
                <c:pt idx="4">
                  <c:v>Cleft Lip</c:v>
                </c:pt>
                <c:pt idx="5">
                  <c:v>Micrognathia (small jaw)</c:v>
                </c:pt>
                <c:pt idx="6">
                  <c:v>Facial Asymmetry</c:v>
                </c:pt>
                <c:pt idx="7">
                  <c:v>Goldenhar Syndrome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6.33</c:v>
                </c:pt>
                <c:pt idx="1">
                  <c:v>2.5299999999999998</c:v>
                </c:pt>
                <c:pt idx="2">
                  <c:v>2.5299999999999998</c:v>
                </c:pt>
                <c:pt idx="3">
                  <c:v>2.5299999999999998</c:v>
                </c:pt>
                <c:pt idx="4">
                  <c:v>6.33</c:v>
                </c:pt>
                <c:pt idx="5">
                  <c:v>6.33</c:v>
                </c:pt>
                <c:pt idx="6" formatCode="0.00">
                  <c:v>7.59</c:v>
                </c:pt>
                <c:pt idx="7" formatCode="0.00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63-4D36-A5F1-7385A1FAF8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5863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Microcephaly</c:v>
                </c:pt>
                <c:pt idx="1">
                  <c:v>Ataxia</c:v>
                </c:pt>
                <c:pt idx="2">
                  <c:v>Intauterine Stroke</c:v>
                </c:pt>
                <c:pt idx="3">
                  <c:v>Lipomyelomeningocele</c:v>
                </c:pt>
                <c:pt idx="4">
                  <c:v>Cleft Lip</c:v>
                </c:pt>
                <c:pt idx="5">
                  <c:v>Micrognathia (small jaw)</c:v>
                </c:pt>
                <c:pt idx="6">
                  <c:v>Facial Asymmetry</c:v>
                </c:pt>
                <c:pt idx="7">
                  <c:v>Goldenhar Syndrome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2.67</c:v>
                </c:pt>
                <c:pt idx="1">
                  <c:v>0.49</c:v>
                </c:pt>
                <c:pt idx="2">
                  <c:v>0.39</c:v>
                </c:pt>
                <c:pt idx="3">
                  <c:v>0.24</c:v>
                </c:pt>
                <c:pt idx="4">
                  <c:v>3.24</c:v>
                </c:pt>
                <c:pt idx="5">
                  <c:v>3.19</c:v>
                </c:pt>
                <c:pt idx="6" formatCode="0.00">
                  <c:v>3.29</c:v>
                </c:pt>
                <c:pt idx="7" formatCode="0.00">
                  <c:v>1.58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63-4D36-A5F1-7385A1FAF8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4798568"/>
        <c:axId val="354800136"/>
      </c:barChart>
      <c:catAx>
        <c:axId val="354798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800136"/>
        <c:crosses val="autoZero"/>
        <c:auto val="1"/>
        <c:lblAlgn val="ctr"/>
        <c:lblOffset val="100"/>
        <c:noMultiLvlLbl val="0"/>
      </c:catAx>
      <c:valAx>
        <c:axId val="354800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98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Ear and Eyes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105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Nystagmus</c:v>
                </c:pt>
                <c:pt idx="1">
                  <c:v>Strabismus</c:v>
                </c:pt>
                <c:pt idx="2">
                  <c:v>Optic Nerve Atrophy</c:v>
                </c:pt>
                <c:pt idx="3">
                  <c:v>Dermoid Cyts</c:v>
                </c:pt>
                <c:pt idx="4">
                  <c:v>Septo-Optic Dysplasia</c:v>
                </c:pt>
                <c:pt idx="5">
                  <c:v>Ear Tag(s)</c:v>
                </c:pt>
                <c:pt idx="6">
                  <c:v>Low Set Ears</c:v>
                </c:pt>
                <c:pt idx="7">
                  <c:v>Preauricular Pits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3.8</c:v>
                </c:pt>
                <c:pt idx="1">
                  <c:v>8.86</c:v>
                </c:pt>
                <c:pt idx="2">
                  <c:v>2.5299999999999998</c:v>
                </c:pt>
                <c:pt idx="3">
                  <c:v>3.8</c:v>
                </c:pt>
                <c:pt idx="4">
                  <c:v>2.5299999999999998</c:v>
                </c:pt>
                <c:pt idx="5">
                  <c:v>3.8</c:v>
                </c:pt>
                <c:pt idx="6">
                  <c:v>8.86</c:v>
                </c:pt>
                <c:pt idx="7">
                  <c:v>2.5299999999999998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2B-4662-B8D1-0A43A3649F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5863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Nystagmus</c:v>
                </c:pt>
                <c:pt idx="1">
                  <c:v>Strabismus</c:v>
                </c:pt>
                <c:pt idx="2">
                  <c:v>Optic Nerve Atrophy</c:v>
                </c:pt>
                <c:pt idx="3">
                  <c:v>Dermoid Cyts</c:v>
                </c:pt>
                <c:pt idx="4">
                  <c:v>Septo-Optic Dysplasia</c:v>
                </c:pt>
                <c:pt idx="5">
                  <c:v>Ear Tag(s)</c:v>
                </c:pt>
                <c:pt idx="6">
                  <c:v>Low Set Ears</c:v>
                </c:pt>
                <c:pt idx="7">
                  <c:v>Preauricular Pits</c:v>
                </c:pt>
              </c:strCache>
            </c:strRef>
          </c:cat>
          <c:val>
            <c:numRef>
              <c:f>Sheet1!$C$2:$C$9</c:f>
              <c:numCache>
                <c:formatCode>0.00</c:formatCode>
                <c:ptCount val="8"/>
                <c:pt idx="0">
                  <c:v>1.51</c:v>
                </c:pt>
                <c:pt idx="1">
                  <c:v>2.99</c:v>
                </c:pt>
                <c:pt idx="2">
                  <c:v>0.98</c:v>
                </c:pt>
                <c:pt idx="3">
                  <c:v>0.49</c:v>
                </c:pt>
                <c:pt idx="4">
                  <c:v>0.39</c:v>
                </c:pt>
                <c:pt idx="5">
                  <c:v>1.51</c:v>
                </c:pt>
                <c:pt idx="6">
                  <c:v>2.9</c:v>
                </c:pt>
                <c:pt idx="7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2B-4662-B8D1-0A43A3649F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4800920"/>
        <c:axId val="354801704"/>
      </c:barChart>
      <c:catAx>
        <c:axId val="354800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801704"/>
        <c:crosses val="autoZero"/>
        <c:auto val="1"/>
        <c:lblAlgn val="ctr"/>
        <c:lblOffset val="100"/>
        <c:noMultiLvlLbl val="0"/>
      </c:catAx>
      <c:valAx>
        <c:axId val="35480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80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Gastrointestinal and Genitourinary</a:t>
            </a:r>
          </a:p>
        </c:rich>
      </c:tx>
      <c:layout>
        <c:manualLayout>
          <c:xMode val="edge"/>
          <c:yMode val="edge"/>
          <c:x val="0.28609306992402428"/>
          <c:y val="2.84394040856814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105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Imperforate Anus</c:v>
                </c:pt>
                <c:pt idx="1">
                  <c:v>Neurogenic Bowel</c:v>
                </c:pt>
                <c:pt idx="2">
                  <c:v>Single Umbilical Artery</c:v>
                </c:pt>
                <c:pt idx="3">
                  <c:v>Malformed Kidey</c:v>
                </c:pt>
                <c:pt idx="4">
                  <c:v>Bladder Exstrophy</c:v>
                </c:pt>
                <c:pt idx="5">
                  <c:v>Neurogenic Bowel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5.0599999999999996</c:v>
                </c:pt>
                <c:pt idx="1">
                  <c:v>2.5299999999999998</c:v>
                </c:pt>
                <c:pt idx="2">
                  <c:v>2.5299999999999998</c:v>
                </c:pt>
                <c:pt idx="3">
                  <c:v>3.8</c:v>
                </c:pt>
                <c:pt idx="4">
                  <c:v>2.5299999999999998</c:v>
                </c:pt>
                <c:pt idx="5">
                  <c:v>5.0599999999999996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2D-4536-A5F6-D455675B44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5863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Imperforate Anus</c:v>
                </c:pt>
                <c:pt idx="1">
                  <c:v>Neurogenic Bowel</c:v>
                </c:pt>
                <c:pt idx="2">
                  <c:v>Single Umbilical Artery</c:v>
                </c:pt>
                <c:pt idx="3">
                  <c:v>Malformed Kidey</c:v>
                </c:pt>
                <c:pt idx="4">
                  <c:v>Bladder Exstrophy</c:v>
                </c:pt>
                <c:pt idx="5">
                  <c:v>Neurogenic Bowel</c:v>
                </c:pt>
              </c:strCache>
            </c:strRef>
          </c:cat>
          <c:val>
            <c:numRef>
              <c:f>Sheet1!$C$2:$C$7</c:f>
              <c:numCache>
                <c:formatCode>0.00</c:formatCode>
                <c:ptCount val="6"/>
                <c:pt idx="0">
                  <c:v>2.09</c:v>
                </c:pt>
                <c:pt idx="1">
                  <c:v>1.1200000000000001</c:v>
                </c:pt>
                <c:pt idx="2">
                  <c:v>0.78</c:v>
                </c:pt>
                <c:pt idx="3">
                  <c:v>1.7</c:v>
                </c:pt>
                <c:pt idx="4">
                  <c:v>0.61</c:v>
                </c:pt>
                <c:pt idx="5">
                  <c:v>2.2599999999999998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2D-4536-A5F6-D455675B44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4801312"/>
        <c:axId val="357308376"/>
      </c:barChart>
      <c:catAx>
        <c:axId val="35480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8376"/>
        <c:crosses val="autoZero"/>
        <c:auto val="1"/>
        <c:lblAlgn val="ctr"/>
        <c:lblOffset val="100"/>
        <c:noMultiLvlLbl val="0"/>
      </c:catAx>
      <c:valAx>
        <c:axId val="357308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80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Growth Disorders</a:t>
            </a:r>
            <a:r>
              <a:rPr lang="en-US" sz="2400" b="1" baseline="0" dirty="0">
                <a:solidFill>
                  <a:srgbClr val="FF0000"/>
                </a:solidFill>
              </a:rPr>
              <a:t> and Syndromes</a:t>
            </a:r>
            <a:endParaRPr lang="en-US" sz="24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984528783676067"/>
          <c:y val="3.09150208191915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105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Trisomy</c:v>
                </c:pt>
                <c:pt idx="1">
                  <c:v>DiGeorge</c:v>
                </c:pt>
                <c:pt idx="2">
                  <c:v>Chromosome Disorder</c:v>
                </c:pt>
                <c:pt idx="3">
                  <c:v>Prune Belly</c:v>
                </c:pt>
                <c:pt idx="4">
                  <c:v>Short Bowel</c:v>
                </c:pt>
                <c:pt idx="5">
                  <c:v>Constitutional Short Stature</c:v>
                </c:pt>
                <c:pt idx="6">
                  <c:v>In Utero Growth Retardation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2.5299999999999998</c:v>
                </c:pt>
                <c:pt idx="1">
                  <c:v>2.5299999999999998</c:v>
                </c:pt>
                <c:pt idx="2">
                  <c:v>6.33</c:v>
                </c:pt>
                <c:pt idx="3">
                  <c:v>3.8</c:v>
                </c:pt>
                <c:pt idx="4">
                  <c:v>2.5299999999999998</c:v>
                </c:pt>
                <c:pt idx="5">
                  <c:v>3.8</c:v>
                </c:pt>
                <c:pt idx="6" formatCode="General">
                  <c:v>5.0599999999999996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C7-445C-A83A-823FD5AD0A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5863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Trisomy</c:v>
                </c:pt>
                <c:pt idx="1">
                  <c:v>DiGeorge</c:v>
                </c:pt>
                <c:pt idx="2">
                  <c:v>Chromosome Disorder</c:v>
                </c:pt>
                <c:pt idx="3">
                  <c:v>Prune Belly</c:v>
                </c:pt>
                <c:pt idx="4">
                  <c:v>Short Bowel</c:v>
                </c:pt>
                <c:pt idx="5">
                  <c:v>Constitutional Short Stature</c:v>
                </c:pt>
                <c:pt idx="6">
                  <c:v>In Utero Growth Retardation</c:v>
                </c:pt>
              </c:strCache>
            </c:strRef>
          </c:cat>
          <c:val>
            <c:numRef>
              <c:f>Sheet1!$C$2:$C$8</c:f>
              <c:numCache>
                <c:formatCode>0.00</c:formatCode>
                <c:ptCount val="7"/>
                <c:pt idx="0">
                  <c:v>0.59</c:v>
                </c:pt>
                <c:pt idx="1">
                  <c:v>0.27</c:v>
                </c:pt>
                <c:pt idx="2">
                  <c:v>1.82</c:v>
                </c:pt>
                <c:pt idx="3">
                  <c:v>1.05</c:v>
                </c:pt>
                <c:pt idx="4">
                  <c:v>0.46</c:v>
                </c:pt>
                <c:pt idx="5">
                  <c:v>1.68</c:v>
                </c:pt>
                <c:pt idx="6" formatCode="General">
                  <c:v>1.72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C7-445C-A83A-823FD5AD0A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7307592"/>
        <c:axId val="357307200"/>
      </c:barChart>
      <c:catAx>
        <c:axId val="35730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7200"/>
        <c:crosses val="autoZero"/>
        <c:auto val="1"/>
        <c:lblAlgn val="ctr"/>
        <c:lblOffset val="100"/>
        <c:noMultiLvlLbl val="0"/>
      </c:catAx>
      <c:valAx>
        <c:axId val="35730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7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Zofran and Heart Defects</a:t>
            </a:r>
          </a:p>
        </c:rich>
      </c:tx>
      <c:layout>
        <c:manualLayout>
          <c:xMode val="edge"/>
          <c:yMode val="edge"/>
          <c:x val="0.34549821217999926"/>
          <c:y val="2.2606884280838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177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Aortic Valve Stenosis</c:v>
                </c:pt>
                <c:pt idx="1">
                  <c:v>Bicuspid Aortic Valve</c:v>
                </c:pt>
                <c:pt idx="2">
                  <c:v>Bradycardia</c:v>
                </c:pt>
                <c:pt idx="3">
                  <c:v>Cardiomegaly</c:v>
                </c:pt>
                <c:pt idx="4">
                  <c:v>Dextrocardia</c:v>
                </c:pt>
                <c:pt idx="5">
                  <c:v>Hypoplastic Right Heart</c:v>
                </c:pt>
                <c:pt idx="6">
                  <c:v>Mitral Valve Stenosis</c:v>
                </c:pt>
                <c:pt idx="7">
                  <c:v>Pulmonary Atresia</c:v>
                </c:pt>
                <c:pt idx="8">
                  <c:v>Pulmonary Valve Stenosis</c:v>
                </c:pt>
                <c:pt idx="9">
                  <c:v>Tricuspid Valve Stenosis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2.88</c:v>
                </c:pt>
                <c:pt idx="1">
                  <c:v>1.44</c:v>
                </c:pt>
                <c:pt idx="2">
                  <c:v>3.6</c:v>
                </c:pt>
                <c:pt idx="3">
                  <c:v>1.44</c:v>
                </c:pt>
                <c:pt idx="4">
                  <c:v>1.44</c:v>
                </c:pt>
                <c:pt idx="5">
                  <c:v>1.44</c:v>
                </c:pt>
                <c:pt idx="6">
                  <c:v>2.16</c:v>
                </c:pt>
                <c:pt idx="7">
                  <c:v>2.16</c:v>
                </c:pt>
                <c:pt idx="8">
                  <c:v>3.6</c:v>
                </c:pt>
                <c:pt idx="9">
                  <c:v>1.44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4D-4637-BEB5-1958ADFE92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5791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Aortic Valve Stenosis</c:v>
                </c:pt>
                <c:pt idx="1">
                  <c:v>Bicuspid Aortic Valve</c:v>
                </c:pt>
                <c:pt idx="2">
                  <c:v>Bradycardia</c:v>
                </c:pt>
                <c:pt idx="3">
                  <c:v>Cardiomegaly</c:v>
                </c:pt>
                <c:pt idx="4">
                  <c:v>Dextrocardia</c:v>
                </c:pt>
                <c:pt idx="5">
                  <c:v>Hypoplastic Right Heart</c:v>
                </c:pt>
                <c:pt idx="6">
                  <c:v>Mitral Valve Stenosis</c:v>
                </c:pt>
                <c:pt idx="7">
                  <c:v>Pulmonary Atresia</c:v>
                </c:pt>
                <c:pt idx="8">
                  <c:v>Pulmonary Valve Stenosis</c:v>
                </c:pt>
                <c:pt idx="9">
                  <c:v>Tricuspid Valve Stenosis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1.2</c:v>
                </c:pt>
                <c:pt idx="1">
                  <c:v>0.74</c:v>
                </c:pt>
                <c:pt idx="2">
                  <c:v>0.55000000000000004</c:v>
                </c:pt>
                <c:pt idx="3">
                  <c:v>0.34</c:v>
                </c:pt>
                <c:pt idx="4">
                  <c:v>0.43</c:v>
                </c:pt>
                <c:pt idx="5">
                  <c:v>0.43</c:v>
                </c:pt>
                <c:pt idx="6">
                  <c:v>0.22</c:v>
                </c:pt>
                <c:pt idx="7">
                  <c:v>0.5</c:v>
                </c:pt>
                <c:pt idx="8">
                  <c:v>1.17</c:v>
                </c:pt>
                <c:pt idx="9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4D-4637-BEB5-1958ADFE92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8773280"/>
        <c:axId val="305550384"/>
      </c:barChart>
      <c:catAx>
        <c:axId val="35877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550384"/>
        <c:crosses val="autoZero"/>
        <c:auto val="1"/>
        <c:lblAlgn val="ctr"/>
        <c:lblOffset val="100"/>
        <c:noMultiLvlLbl val="0"/>
      </c:catAx>
      <c:valAx>
        <c:axId val="3055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77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CNS, Craniofacial, Eye &amp; Spine</a:t>
            </a:r>
          </a:p>
        </c:rich>
      </c:tx>
      <c:layout>
        <c:manualLayout>
          <c:xMode val="edge"/>
          <c:yMode val="edge"/>
          <c:x val="0.31679279516078923"/>
          <c:y val="2.17091780569255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177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Absence of Septum</c:v>
                </c:pt>
                <c:pt idx="1">
                  <c:v>Anencephaly</c:v>
                </c:pt>
                <c:pt idx="2">
                  <c:v>Encephalocele</c:v>
                </c:pt>
                <c:pt idx="3">
                  <c:v>Holoprosencephaly</c:v>
                </c:pt>
                <c:pt idx="4">
                  <c:v>Hydrocephalus</c:v>
                </c:pt>
                <c:pt idx="5">
                  <c:v>Thin Corpus Callosum</c:v>
                </c:pt>
                <c:pt idx="6">
                  <c:v>Bony Defect Of Skull</c:v>
                </c:pt>
                <c:pt idx="7">
                  <c:v>High Arched Palate</c:v>
                </c:pt>
                <c:pt idx="8">
                  <c:v>Exotropia</c:v>
                </c:pt>
                <c:pt idx="9">
                  <c:v>Sacral Agenesis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1.44</c:v>
                </c:pt>
                <c:pt idx="1">
                  <c:v>3.6</c:v>
                </c:pt>
                <c:pt idx="2">
                  <c:v>3.6</c:v>
                </c:pt>
                <c:pt idx="3">
                  <c:v>1.44</c:v>
                </c:pt>
                <c:pt idx="4">
                  <c:v>7.19</c:v>
                </c:pt>
                <c:pt idx="5">
                  <c:v>2.16</c:v>
                </c:pt>
                <c:pt idx="6" formatCode="0.00">
                  <c:v>3.6</c:v>
                </c:pt>
                <c:pt idx="7" formatCode="0.00">
                  <c:v>8.6300000000000008</c:v>
                </c:pt>
                <c:pt idx="8">
                  <c:v>1.44</c:v>
                </c:pt>
                <c:pt idx="9">
                  <c:v>1.44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3C-4461-AA7D-757FE1BFCA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5791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Absence of Septum</c:v>
                </c:pt>
                <c:pt idx="1">
                  <c:v>Anencephaly</c:v>
                </c:pt>
                <c:pt idx="2">
                  <c:v>Encephalocele</c:v>
                </c:pt>
                <c:pt idx="3">
                  <c:v>Holoprosencephaly</c:v>
                </c:pt>
                <c:pt idx="4">
                  <c:v>Hydrocephalus</c:v>
                </c:pt>
                <c:pt idx="5">
                  <c:v>Thin Corpus Callosum</c:v>
                </c:pt>
                <c:pt idx="6">
                  <c:v>Bony Defect Of Skull</c:v>
                </c:pt>
                <c:pt idx="7">
                  <c:v>High Arched Palate</c:v>
                </c:pt>
                <c:pt idx="8">
                  <c:v>Exotropia</c:v>
                </c:pt>
                <c:pt idx="9">
                  <c:v>Sacral Agenesis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0.31</c:v>
                </c:pt>
                <c:pt idx="1">
                  <c:v>1.49</c:v>
                </c:pt>
                <c:pt idx="2">
                  <c:v>0.7</c:v>
                </c:pt>
                <c:pt idx="3">
                  <c:v>0.6</c:v>
                </c:pt>
                <c:pt idx="4">
                  <c:v>3.79</c:v>
                </c:pt>
                <c:pt idx="5">
                  <c:v>0.81</c:v>
                </c:pt>
                <c:pt idx="6" formatCode="0.00">
                  <c:v>1.84</c:v>
                </c:pt>
                <c:pt idx="7" formatCode="0.00">
                  <c:v>4.07</c:v>
                </c:pt>
                <c:pt idx="8">
                  <c:v>0.6</c:v>
                </c:pt>
                <c:pt idx="9">
                  <c:v>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3C-4461-AA7D-757FE1BFCA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049312"/>
        <c:axId val="353046568"/>
      </c:barChart>
      <c:catAx>
        <c:axId val="3530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046568"/>
        <c:crosses val="autoZero"/>
        <c:auto val="1"/>
        <c:lblAlgn val="ctr"/>
        <c:lblOffset val="100"/>
        <c:noMultiLvlLbl val="0"/>
      </c:catAx>
      <c:valAx>
        <c:axId val="353046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04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Gastrointestinal &amp; Genitourinary</a:t>
            </a:r>
          </a:p>
        </c:rich>
      </c:tx>
      <c:layout>
        <c:manualLayout>
          <c:xMode val="edge"/>
          <c:yMode val="edge"/>
          <c:x val="0.2988317357069496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177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Gastroschisis</c:v>
                </c:pt>
                <c:pt idx="1">
                  <c:v>Neurogenic Bowel</c:v>
                </c:pt>
                <c:pt idx="2">
                  <c:v>Omphalocele</c:v>
                </c:pt>
                <c:pt idx="3">
                  <c:v>Rectal or Intestinal Atresia</c:v>
                </c:pt>
                <c:pt idx="4">
                  <c:v>Short Bowel</c:v>
                </c:pt>
                <c:pt idx="5">
                  <c:v>Cloacal Anomaly</c:v>
                </c:pt>
                <c:pt idx="6">
                  <c:v>Horseshoe Kidney</c:v>
                </c:pt>
                <c:pt idx="7">
                  <c:v>Hydrocele</c:v>
                </c:pt>
                <c:pt idx="8">
                  <c:v>Neurogenic Bladder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14.39</c:v>
                </c:pt>
                <c:pt idx="1">
                  <c:v>2.16</c:v>
                </c:pt>
                <c:pt idx="2">
                  <c:v>1.44</c:v>
                </c:pt>
                <c:pt idx="3">
                  <c:v>2.16</c:v>
                </c:pt>
                <c:pt idx="4">
                  <c:v>2.88</c:v>
                </c:pt>
                <c:pt idx="5">
                  <c:v>1.44</c:v>
                </c:pt>
                <c:pt idx="6">
                  <c:v>2.16</c:v>
                </c:pt>
                <c:pt idx="7">
                  <c:v>2.16</c:v>
                </c:pt>
                <c:pt idx="8">
                  <c:v>5.04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62-4597-9E4A-01536CEC39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5791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Gastroschisis</c:v>
                </c:pt>
                <c:pt idx="1">
                  <c:v>Neurogenic Bowel</c:v>
                </c:pt>
                <c:pt idx="2">
                  <c:v>Omphalocele</c:v>
                </c:pt>
                <c:pt idx="3">
                  <c:v>Rectal or Intestinal Atresia</c:v>
                </c:pt>
                <c:pt idx="4">
                  <c:v>Short Bowel</c:v>
                </c:pt>
                <c:pt idx="5">
                  <c:v>Cloacal Anomaly</c:v>
                </c:pt>
                <c:pt idx="6">
                  <c:v>Horseshoe Kidney</c:v>
                </c:pt>
                <c:pt idx="7">
                  <c:v>Hydrocele</c:v>
                </c:pt>
                <c:pt idx="8">
                  <c:v>Neurogenic Bladder</c:v>
                </c:pt>
              </c:strCache>
            </c:strRef>
          </c:cat>
          <c:val>
            <c:numRef>
              <c:f>Sheet1!$C$2:$C$10</c:f>
              <c:numCache>
                <c:formatCode>0.00</c:formatCode>
                <c:ptCount val="9"/>
                <c:pt idx="0">
                  <c:v>5.2</c:v>
                </c:pt>
                <c:pt idx="1">
                  <c:v>1.1200000000000001</c:v>
                </c:pt>
                <c:pt idx="2">
                  <c:v>0.53</c:v>
                </c:pt>
                <c:pt idx="3">
                  <c:v>0.87</c:v>
                </c:pt>
                <c:pt idx="4">
                  <c:v>0.43</c:v>
                </c:pt>
                <c:pt idx="5">
                  <c:v>0.22</c:v>
                </c:pt>
                <c:pt idx="6">
                  <c:v>0.57999999999999996</c:v>
                </c:pt>
                <c:pt idx="7">
                  <c:v>0.75</c:v>
                </c:pt>
                <c:pt idx="8">
                  <c:v>2.23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62-4597-9E4A-01536CEC39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9236408"/>
        <c:axId val="431388488"/>
      </c:barChart>
      <c:catAx>
        <c:axId val="35923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88488"/>
        <c:crosses val="autoZero"/>
        <c:auto val="1"/>
        <c:lblAlgn val="ctr"/>
        <c:lblOffset val="100"/>
        <c:noMultiLvlLbl val="0"/>
      </c:catAx>
      <c:valAx>
        <c:axId val="43138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236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Muscle, Limb &amp; Syndrome</a:t>
            </a:r>
          </a:p>
        </c:rich>
      </c:tx>
      <c:layout>
        <c:manualLayout>
          <c:xMode val="edge"/>
          <c:yMode val="edge"/>
          <c:x val="0.339255011601810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443036417322839E-2"/>
          <c:y val="8.2113368472356757E-2"/>
          <c:w val="0.91268196358267717"/>
          <c:h val="0.685862978115044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177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Arthrogryposis</c:v>
                </c:pt>
                <c:pt idx="1">
                  <c:v>Hepatomegaly (Enlarged Liver)</c:v>
                </c:pt>
                <c:pt idx="2">
                  <c:v>Muscle (Absent Or Underdeveloped)</c:v>
                </c:pt>
                <c:pt idx="3">
                  <c:v>Pectoralis (Absent Or Underdeveloped)</c:v>
                </c:pt>
                <c:pt idx="4">
                  <c:v>Ehlers-Danlos</c:v>
                </c:pt>
                <c:pt idx="5">
                  <c:v>Pierre Robin</c:v>
                </c:pt>
                <c:pt idx="6">
                  <c:v>Poland's</c:v>
                </c:pt>
                <c:pt idx="7">
                  <c:v>Prune Belly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2.16</c:v>
                </c:pt>
                <c:pt idx="1">
                  <c:v>1.44</c:v>
                </c:pt>
                <c:pt idx="2">
                  <c:v>9.35</c:v>
                </c:pt>
                <c:pt idx="3">
                  <c:v>5.76</c:v>
                </c:pt>
                <c:pt idx="4">
                  <c:v>1.44</c:v>
                </c:pt>
                <c:pt idx="5">
                  <c:v>2.16</c:v>
                </c:pt>
                <c:pt idx="6">
                  <c:v>3.6</c:v>
                </c:pt>
                <c:pt idx="7">
                  <c:v>5.76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10-4A6A-80B6-0272294385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5791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Arthrogryposis</c:v>
                </c:pt>
                <c:pt idx="1">
                  <c:v>Hepatomegaly (Enlarged Liver)</c:v>
                </c:pt>
                <c:pt idx="2">
                  <c:v>Muscle (Absent Or Underdeveloped)</c:v>
                </c:pt>
                <c:pt idx="3">
                  <c:v>Pectoralis (Absent Or Underdeveloped)</c:v>
                </c:pt>
                <c:pt idx="4">
                  <c:v>Ehlers-Danlos</c:v>
                </c:pt>
                <c:pt idx="5">
                  <c:v>Pierre Robin</c:v>
                </c:pt>
                <c:pt idx="6">
                  <c:v>Poland's</c:v>
                </c:pt>
                <c:pt idx="7">
                  <c:v>Prune Belly</c:v>
                </c:pt>
              </c:strCache>
            </c:strRef>
          </c:cat>
          <c:val>
            <c:numRef>
              <c:f>Sheet1!$C$2:$C$9</c:f>
              <c:numCache>
                <c:formatCode>0.00</c:formatCode>
                <c:ptCount val="8"/>
                <c:pt idx="0">
                  <c:v>0.53</c:v>
                </c:pt>
                <c:pt idx="1">
                  <c:v>0.74</c:v>
                </c:pt>
                <c:pt idx="2">
                  <c:v>4.5999999999999996</c:v>
                </c:pt>
                <c:pt idx="3">
                  <c:v>1.29</c:v>
                </c:pt>
                <c:pt idx="4">
                  <c:v>0.53</c:v>
                </c:pt>
                <c:pt idx="5">
                  <c:v>0.82</c:v>
                </c:pt>
                <c:pt idx="6">
                  <c:v>0.91</c:v>
                </c:pt>
                <c:pt idx="7">
                  <c:v>0.98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10-4A6A-80B6-0272294385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1389664"/>
        <c:axId val="431390056"/>
      </c:barChart>
      <c:catAx>
        <c:axId val="43138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90056"/>
        <c:crosses val="autoZero"/>
        <c:auto val="1"/>
        <c:lblAlgn val="ctr"/>
        <c:lblOffset val="100"/>
        <c:noMultiLvlLbl val="0"/>
      </c:catAx>
      <c:valAx>
        <c:axId val="431390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8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127499489077003"/>
          <c:y val="0.91861202498546068"/>
          <c:w val="0.27745001021845994"/>
          <c:h val="5.31690463564886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Upper limb reduction</c:v>
                </c:pt>
                <c:pt idx="1">
                  <c:v>Lower limb reduction</c:v>
                </c:pt>
                <c:pt idx="2">
                  <c:v>Arthrogryposis</c:v>
                </c:pt>
                <c:pt idx="3">
                  <c:v>Clubfoot w/bone defor</c:v>
                </c:pt>
                <c:pt idx="4">
                  <c:v>Pectoralis absent</c:v>
                </c:pt>
                <c:pt idx="5">
                  <c:v>Pectus Excavatum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13.41</c:v>
                </c:pt>
                <c:pt idx="1">
                  <c:v>3.91</c:v>
                </c:pt>
                <c:pt idx="2">
                  <c:v>1.68</c:v>
                </c:pt>
                <c:pt idx="3">
                  <c:v>5.03</c:v>
                </c:pt>
                <c:pt idx="4">
                  <c:v>5.59</c:v>
                </c:pt>
                <c:pt idx="5">
                  <c:v>4.47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93-47DA-9A4B-2AD9111C00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5768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Upper limb reduction</c:v>
                </c:pt>
                <c:pt idx="1">
                  <c:v>Lower limb reduction</c:v>
                </c:pt>
                <c:pt idx="2">
                  <c:v>Arthrogryposis</c:v>
                </c:pt>
                <c:pt idx="3">
                  <c:v>Clubfoot w/bone defor</c:v>
                </c:pt>
                <c:pt idx="4">
                  <c:v>Pectoralis absent</c:v>
                </c:pt>
                <c:pt idx="5">
                  <c:v>Pectus Excavatum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3.28</c:v>
                </c:pt>
                <c:pt idx="1">
                  <c:v>2.2999999999999998</c:v>
                </c:pt>
                <c:pt idx="2">
                  <c:v>0.54</c:v>
                </c:pt>
                <c:pt idx="3">
                  <c:v>1.45</c:v>
                </c:pt>
                <c:pt idx="4">
                  <c:v>1.26</c:v>
                </c:pt>
                <c:pt idx="5">
                  <c:v>1.69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93-47DA-9A4B-2AD9111C00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1390840"/>
        <c:axId val="431391232"/>
      </c:barChart>
      <c:catAx>
        <c:axId val="43139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91232"/>
        <c:crosses val="autoZero"/>
        <c:auto val="1"/>
        <c:lblAlgn val="ctr"/>
        <c:lblOffset val="100"/>
        <c:noMultiLvlLbl val="0"/>
      </c:catAx>
      <c:valAx>
        <c:axId val="43139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90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652709493131383E-2"/>
          <c:y val="5.5329903366265386E-2"/>
          <c:w val="0.79725711063586535"/>
          <c:h val="0.807536971389911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Sheet1!$A$6:$A$13</c:f>
              <c:strCache>
                <c:ptCount val="7"/>
                <c:pt idx="0">
                  <c:v>Cardiomegaly</c:v>
                </c:pt>
                <c:pt idx="1">
                  <c:v>Dextrocardia</c:v>
                </c:pt>
                <c:pt idx="2">
                  <c:v>Tetralogy of fallot</c:v>
                </c:pt>
                <c:pt idx="3">
                  <c:v>Double outlet rgt. Ventricle</c:v>
                </c:pt>
                <c:pt idx="4">
                  <c:v>Transposition great arteries</c:v>
                </c:pt>
                <c:pt idx="5">
                  <c:v>Atrial Septal Defect</c:v>
                </c:pt>
                <c:pt idx="6">
                  <c:v>Hypertension</c:v>
                </c:pt>
              </c:strCache>
            </c:strRef>
          </c:cat>
          <c:val>
            <c:numRef>
              <c:f>Sheet1!$B$6:$B$13</c:f>
              <c:numCache>
                <c:formatCode>General</c:formatCode>
                <c:ptCount val="7"/>
                <c:pt idx="0">
                  <c:v>1.1200000000000001</c:v>
                </c:pt>
                <c:pt idx="1">
                  <c:v>1.68</c:v>
                </c:pt>
                <c:pt idx="2">
                  <c:v>2.79</c:v>
                </c:pt>
                <c:pt idx="3">
                  <c:v>1.68</c:v>
                </c:pt>
                <c:pt idx="4">
                  <c:v>2.79</c:v>
                </c:pt>
                <c:pt idx="5">
                  <c:v>6.15</c:v>
                </c:pt>
                <c:pt idx="6">
                  <c:v>4.47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5C-47AB-A3DB-A55313AF90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5768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Sheet1!$A$6:$A$13</c:f>
              <c:strCache>
                <c:ptCount val="7"/>
                <c:pt idx="0">
                  <c:v>Cardiomegaly</c:v>
                </c:pt>
                <c:pt idx="1">
                  <c:v>Dextrocardia</c:v>
                </c:pt>
                <c:pt idx="2">
                  <c:v>Tetralogy of fallot</c:v>
                </c:pt>
                <c:pt idx="3">
                  <c:v>Double outlet rgt. Ventricle</c:v>
                </c:pt>
                <c:pt idx="4">
                  <c:v>Transposition great arteries</c:v>
                </c:pt>
                <c:pt idx="5">
                  <c:v>Atrial Septal Defect</c:v>
                </c:pt>
                <c:pt idx="6">
                  <c:v>Hypertension</c:v>
                </c:pt>
              </c:strCache>
            </c:strRef>
          </c:cat>
          <c:val>
            <c:numRef>
              <c:f>Sheet1!$C$6:$C$13</c:f>
              <c:numCache>
                <c:formatCode>General</c:formatCode>
                <c:ptCount val="7"/>
                <c:pt idx="0">
                  <c:v>0.35</c:v>
                </c:pt>
                <c:pt idx="1">
                  <c:v>0.41</c:v>
                </c:pt>
                <c:pt idx="2">
                  <c:v>0.97</c:v>
                </c:pt>
                <c:pt idx="3">
                  <c:v>0.41</c:v>
                </c:pt>
                <c:pt idx="4">
                  <c:v>1.91</c:v>
                </c:pt>
                <c:pt idx="5">
                  <c:v>3.49</c:v>
                </c:pt>
                <c:pt idx="6">
                  <c:v>2.87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5C-47AB-A3DB-A55313AF90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1392408"/>
        <c:axId val="431392800"/>
      </c:barChart>
      <c:catAx>
        <c:axId val="43139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92800"/>
        <c:crosses val="autoZero"/>
        <c:auto val="1"/>
        <c:lblAlgn val="ctr"/>
        <c:lblOffset val="100"/>
        <c:noMultiLvlLbl val="0"/>
      </c:catAx>
      <c:valAx>
        <c:axId val="43139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9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 sz="4400" b="1" dirty="0">
                <a:solidFill>
                  <a:srgbClr val="0070C0"/>
                </a:solidFill>
                <a:latin typeface="+mj-lt"/>
              </a:rPr>
              <a:t>Sudafed</a:t>
            </a:r>
          </a:p>
          <a:p>
            <a:pPr>
              <a:defRPr sz="3600" b="1">
                <a:solidFill>
                  <a:srgbClr val="0070C0"/>
                </a:solidFill>
              </a:defRPr>
            </a:pPr>
            <a:r>
              <a:rPr lang="en-US" sz="2400" b="1" dirty="0">
                <a:solidFill>
                  <a:srgbClr val="FF0000"/>
                </a:solidFill>
              </a:rPr>
              <a:t>GI</a:t>
            </a:r>
            <a:r>
              <a:rPr lang="en-US" sz="2400" b="1" baseline="0" dirty="0">
                <a:solidFill>
                  <a:srgbClr val="FF0000"/>
                </a:solidFill>
              </a:rPr>
              <a:t> &amp; Liver</a:t>
            </a:r>
            <a:endParaRPr lang="en-US" sz="2400" b="1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442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Imperforate Anus</c:v>
                </c:pt>
                <c:pt idx="1">
                  <c:v>Gastroschisis</c:v>
                </c:pt>
                <c:pt idx="2">
                  <c:v>Rectal/anal Atresia</c:v>
                </c:pt>
                <c:pt idx="3">
                  <c:v>Biliary Atresia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4.63</c:v>
                </c:pt>
                <c:pt idx="1">
                  <c:v>10.81</c:v>
                </c:pt>
                <c:pt idx="2">
                  <c:v>2.3199999999999998</c:v>
                </c:pt>
                <c:pt idx="3">
                  <c:v>1.1599999999999999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81-4543-BC06-C653A43DA6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5527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Imperforate Anus</c:v>
                </c:pt>
                <c:pt idx="1">
                  <c:v>Gastroschisis</c:v>
                </c:pt>
                <c:pt idx="2">
                  <c:v>Rectal/anal Atresia</c:v>
                </c:pt>
                <c:pt idx="3">
                  <c:v>Biliary Atresia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5.17</c:v>
                </c:pt>
                <c:pt idx="2">
                  <c:v>0.84</c:v>
                </c:pt>
                <c:pt idx="3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81-4543-BC06-C653A43DA6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9238760"/>
        <c:axId val="359239152"/>
      </c:barChart>
      <c:catAx>
        <c:axId val="35923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239152"/>
        <c:crosses val="autoZero"/>
        <c:auto val="1"/>
        <c:lblAlgn val="ctr"/>
        <c:lblOffset val="100"/>
        <c:noMultiLvlLbl val="0"/>
      </c:catAx>
      <c:valAx>
        <c:axId val="35923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23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Pulmonary valve stenosis</c:v>
                </c:pt>
                <c:pt idx="1">
                  <c:v>Pulmonary artery anomay</c:v>
                </c:pt>
                <c:pt idx="2">
                  <c:v>Pulmonary atresia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2.79</c:v>
                </c:pt>
                <c:pt idx="1">
                  <c:v>1.68</c:v>
                </c:pt>
                <c:pt idx="2">
                  <c:v>1.68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38-4420-B5F7-BF2C13377B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5768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Pulmonary valve stenosis</c:v>
                </c:pt>
                <c:pt idx="1">
                  <c:v>Pulmonary artery anomay</c:v>
                </c:pt>
                <c:pt idx="2">
                  <c:v>Pulmonary atresia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1.17</c:v>
                </c:pt>
                <c:pt idx="1">
                  <c:v>0.41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38-4420-B5F7-BF2C13377B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4740592"/>
        <c:axId val="431393584"/>
      </c:barChart>
      <c:catAx>
        <c:axId val="35474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93584"/>
        <c:crosses val="autoZero"/>
        <c:auto val="1"/>
        <c:lblAlgn val="ctr"/>
        <c:lblOffset val="100"/>
        <c:noMultiLvlLbl val="0"/>
      </c:catAx>
      <c:valAx>
        <c:axId val="43139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4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044414370078742E-2"/>
          <c:y val="0.13255983589205717"/>
          <c:w val="0.94739308562992131"/>
          <c:h val="0.708936375604434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Pyloric stenosis</c:v>
                </c:pt>
                <c:pt idx="1">
                  <c:v>Inguinal hernia</c:v>
                </c:pt>
                <c:pt idx="2">
                  <c:v>Neurogenic bowel</c:v>
                </c:pt>
                <c:pt idx="3">
                  <c:v>Hydrocele</c:v>
                </c:pt>
                <c:pt idx="4">
                  <c:v>Undescended testicles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2.23</c:v>
                </c:pt>
                <c:pt idx="1">
                  <c:v>5.03</c:v>
                </c:pt>
                <c:pt idx="2">
                  <c:v>2.23</c:v>
                </c:pt>
                <c:pt idx="3">
                  <c:v>1.68</c:v>
                </c:pt>
                <c:pt idx="4">
                  <c:v>7.26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EA-4EA8-B47D-2594D6809C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5768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Pyloric stenosis</c:v>
                </c:pt>
                <c:pt idx="1">
                  <c:v>Inguinal hernia</c:v>
                </c:pt>
                <c:pt idx="2">
                  <c:v>Neurogenic bowel</c:v>
                </c:pt>
                <c:pt idx="3">
                  <c:v>Hydrocele</c:v>
                </c:pt>
                <c:pt idx="4">
                  <c:v>Undescended testicles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0.85</c:v>
                </c:pt>
                <c:pt idx="1">
                  <c:v>1.71</c:v>
                </c:pt>
                <c:pt idx="2">
                  <c:v>1.1000000000000001</c:v>
                </c:pt>
                <c:pt idx="3">
                  <c:v>0.76</c:v>
                </c:pt>
                <c:pt idx="4">
                  <c:v>4.59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EA-4EA8-B47D-2594D6809C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1394368"/>
        <c:axId val="431394760"/>
      </c:barChart>
      <c:catAx>
        <c:axId val="43139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94760"/>
        <c:crosses val="autoZero"/>
        <c:auto val="1"/>
        <c:lblAlgn val="ctr"/>
        <c:lblOffset val="100"/>
        <c:noMultiLvlLbl val="0"/>
      </c:catAx>
      <c:valAx>
        <c:axId val="431394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9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31630456241835E-2"/>
          <c:y val="4.8136258231812744E-2"/>
          <c:w val="0.95411991836475329"/>
          <c:h val="0.88952240466169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Ovarian cyst</c:v>
                </c:pt>
                <c:pt idx="1">
                  <c:v>Ganglion cyst</c:v>
                </c:pt>
                <c:pt idx="2">
                  <c:v>Short Stature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8.94</c:v>
                </c:pt>
                <c:pt idx="1">
                  <c:v>2.79</c:v>
                </c:pt>
                <c:pt idx="2">
                  <c:v>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68-43C4-B3B0-D65912E308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5768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Ovarian cyst</c:v>
                </c:pt>
                <c:pt idx="1">
                  <c:v>Ganglion cyst</c:v>
                </c:pt>
                <c:pt idx="2">
                  <c:v>Short Stature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4.4400000000000004</c:v>
                </c:pt>
                <c:pt idx="1">
                  <c:v>1.26</c:v>
                </c:pt>
                <c:pt idx="2">
                  <c:v>1.55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68-43C4-B3B0-D65912E308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1395544"/>
        <c:axId val="431395936"/>
      </c:barChart>
      <c:catAx>
        <c:axId val="43139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95936"/>
        <c:crosses val="autoZero"/>
        <c:auto val="1"/>
        <c:lblAlgn val="ctr"/>
        <c:lblOffset val="100"/>
        <c:noMultiLvlLbl val="0"/>
      </c:catAx>
      <c:valAx>
        <c:axId val="43139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39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049361739549305E-2"/>
          <c:y val="2.4874148233641629E-2"/>
          <c:w val="0.78785302410520708"/>
          <c:h val="0.66585241725479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Early puberty</c:v>
                </c:pt>
                <c:pt idx="1">
                  <c:v>Late puberty</c:v>
                </c:pt>
                <c:pt idx="2">
                  <c:v>Pituitary defect</c:v>
                </c:pt>
                <c:pt idx="3">
                  <c:v>Polycystic ovarian syn</c:v>
                </c:pt>
                <c:pt idx="4">
                  <c:v>Infertility</c:v>
                </c:pt>
                <c:pt idx="5">
                  <c:v>Anorexia/bulimia</c:v>
                </c:pt>
                <c:pt idx="6">
                  <c:v>Dysthymia</c:v>
                </c:pt>
                <c:pt idx="7">
                  <c:v>Menstrual problems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7.26</c:v>
                </c:pt>
                <c:pt idx="1">
                  <c:v>5.03</c:v>
                </c:pt>
                <c:pt idx="2">
                  <c:v>2.23</c:v>
                </c:pt>
                <c:pt idx="3">
                  <c:v>1.68</c:v>
                </c:pt>
                <c:pt idx="4">
                  <c:v>8.3800000000000008</c:v>
                </c:pt>
                <c:pt idx="5">
                  <c:v>2.79</c:v>
                </c:pt>
                <c:pt idx="6">
                  <c:v>2.23</c:v>
                </c:pt>
                <c:pt idx="7">
                  <c:v>12.29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97-4159-BC1F-34627166FE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5768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Early puberty</c:v>
                </c:pt>
                <c:pt idx="1">
                  <c:v>Late puberty</c:v>
                </c:pt>
                <c:pt idx="2">
                  <c:v>Pituitary defect</c:v>
                </c:pt>
                <c:pt idx="3">
                  <c:v>Polycystic ovarian syn</c:v>
                </c:pt>
                <c:pt idx="4">
                  <c:v>Infertility</c:v>
                </c:pt>
                <c:pt idx="5">
                  <c:v>Anorexia/bulimia</c:v>
                </c:pt>
                <c:pt idx="6">
                  <c:v>Dysthymia</c:v>
                </c:pt>
                <c:pt idx="7">
                  <c:v>Menstrual problems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2.78</c:v>
                </c:pt>
                <c:pt idx="1">
                  <c:v>2.09</c:v>
                </c:pt>
                <c:pt idx="2">
                  <c:v>1</c:v>
                </c:pt>
                <c:pt idx="3">
                  <c:v>0.24</c:v>
                </c:pt>
                <c:pt idx="4">
                  <c:v>2.61</c:v>
                </c:pt>
                <c:pt idx="5">
                  <c:v>0.86</c:v>
                </c:pt>
                <c:pt idx="6">
                  <c:v>0.35</c:v>
                </c:pt>
                <c:pt idx="7">
                  <c:v>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97-4159-BC1F-34627166FE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322376"/>
        <c:axId val="432322768"/>
      </c:barChart>
      <c:catAx>
        <c:axId val="43232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322768"/>
        <c:crosses val="autoZero"/>
        <c:auto val="1"/>
        <c:lblAlgn val="ctr"/>
        <c:lblOffset val="100"/>
        <c:noMultiLvlLbl val="0"/>
      </c:catAx>
      <c:valAx>
        <c:axId val="43232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32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943863177634238E-2"/>
          <c:y val="6.0422205396018169E-2"/>
          <c:w val="0.93163521161417318"/>
          <c:h val="0.84034223105253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Cataract</c:v>
                </c:pt>
                <c:pt idx="1">
                  <c:v>Coloboma</c:v>
                </c:pt>
                <c:pt idx="2">
                  <c:v>Nystagmus</c:v>
                </c:pt>
                <c:pt idx="3">
                  <c:v>Partial hearing loss</c:v>
                </c:pt>
                <c:pt idx="4">
                  <c:v>Micrognatia</c:v>
                </c:pt>
                <c:pt idx="5">
                  <c:v>Facial bone def</c:v>
                </c:pt>
                <c:pt idx="6">
                  <c:v>Abnormal teeth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1.68</c:v>
                </c:pt>
                <c:pt idx="1">
                  <c:v>1.68</c:v>
                </c:pt>
                <c:pt idx="2">
                  <c:v>2.79</c:v>
                </c:pt>
                <c:pt idx="3">
                  <c:v>10.06</c:v>
                </c:pt>
                <c:pt idx="4">
                  <c:v>5.0599999999999996</c:v>
                </c:pt>
                <c:pt idx="5">
                  <c:v>3.35</c:v>
                </c:pt>
                <c:pt idx="6">
                  <c:v>13.97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66-46E3-A68E-5EB1BB8B6F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5768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Cataract</c:v>
                </c:pt>
                <c:pt idx="1">
                  <c:v>Coloboma</c:v>
                </c:pt>
                <c:pt idx="2">
                  <c:v>Nystagmus</c:v>
                </c:pt>
                <c:pt idx="3">
                  <c:v>Partial hearing loss</c:v>
                </c:pt>
                <c:pt idx="4">
                  <c:v>Micrognatia</c:v>
                </c:pt>
                <c:pt idx="5">
                  <c:v>Facial bone def</c:v>
                </c:pt>
                <c:pt idx="6">
                  <c:v>Abnormal teeth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1.1000000000000001</c:v>
                </c:pt>
                <c:pt idx="1">
                  <c:v>0.88</c:v>
                </c:pt>
                <c:pt idx="2">
                  <c:v>1.5</c:v>
                </c:pt>
                <c:pt idx="3">
                  <c:v>6.68</c:v>
                </c:pt>
                <c:pt idx="4">
                  <c:v>3.18</c:v>
                </c:pt>
                <c:pt idx="5">
                  <c:v>1.67</c:v>
                </c:pt>
                <c:pt idx="6">
                  <c:v>7.54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66-46E3-A68E-5EB1BB8B6F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323552"/>
        <c:axId val="432323944"/>
      </c:barChart>
      <c:catAx>
        <c:axId val="43232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323944"/>
        <c:crosses val="autoZero"/>
        <c:auto val="1"/>
        <c:lblAlgn val="ctr"/>
        <c:lblOffset val="100"/>
        <c:noMultiLvlLbl val="0"/>
      </c:catAx>
      <c:valAx>
        <c:axId val="432323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32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9603838582677E-2"/>
          <c:y val="4.2902433384446763E-2"/>
          <c:w val="0.93635396161417328"/>
          <c:h val="0.80761135533886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Hay Fever</c:v>
                </c:pt>
                <c:pt idx="1">
                  <c:v>Drug Reaction</c:v>
                </c:pt>
                <c:pt idx="2">
                  <c:v>MCS</c:v>
                </c:pt>
                <c:pt idx="3">
                  <c:v>Primary Immune Def</c:v>
                </c:pt>
                <c:pt idx="4">
                  <c:v>Frequent Pneumonia</c:v>
                </c:pt>
                <c:pt idx="5">
                  <c:v>Frequent Ear Infection</c:v>
                </c:pt>
                <c:pt idx="6">
                  <c:v>Rheumatoid Arthritis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18.440000000000001</c:v>
                </c:pt>
                <c:pt idx="1">
                  <c:v>21.23</c:v>
                </c:pt>
                <c:pt idx="2">
                  <c:v>2.23</c:v>
                </c:pt>
                <c:pt idx="3">
                  <c:v>1.68</c:v>
                </c:pt>
                <c:pt idx="4">
                  <c:v>6.15</c:v>
                </c:pt>
                <c:pt idx="5">
                  <c:v>29.61</c:v>
                </c:pt>
                <c:pt idx="6">
                  <c:v>2.23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AD-4880-A448-3A66A94376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5768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Hay Fever</c:v>
                </c:pt>
                <c:pt idx="1">
                  <c:v>Drug Reaction</c:v>
                </c:pt>
                <c:pt idx="2">
                  <c:v>MCS</c:v>
                </c:pt>
                <c:pt idx="3">
                  <c:v>Primary Immune Def</c:v>
                </c:pt>
                <c:pt idx="4">
                  <c:v>Frequent Pneumonia</c:v>
                </c:pt>
                <c:pt idx="5">
                  <c:v>Frequent Ear Infection</c:v>
                </c:pt>
                <c:pt idx="6">
                  <c:v>Rheumatoid Arthritis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9.39</c:v>
                </c:pt>
                <c:pt idx="1">
                  <c:v>10.86</c:v>
                </c:pt>
                <c:pt idx="2">
                  <c:v>0.81</c:v>
                </c:pt>
                <c:pt idx="3">
                  <c:v>0.55000000000000004</c:v>
                </c:pt>
                <c:pt idx="4">
                  <c:v>4.0599999999999996</c:v>
                </c:pt>
                <c:pt idx="5">
                  <c:v>15.91</c:v>
                </c:pt>
                <c:pt idx="6">
                  <c:v>1.47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AD-4880-A448-3A66A94376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324728"/>
        <c:axId val="432325120"/>
      </c:barChart>
      <c:catAx>
        <c:axId val="43232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325120"/>
        <c:crosses val="autoZero"/>
        <c:auto val="1"/>
        <c:lblAlgn val="ctr"/>
        <c:lblOffset val="100"/>
        <c:noMultiLvlLbl val="0"/>
      </c:catAx>
      <c:valAx>
        <c:axId val="43232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324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rgbClr val="FF0000"/>
                </a:solidFill>
              </a:rPr>
              <a:t>Central Nervous System</a:t>
            </a:r>
          </a:p>
        </c:rich>
      </c:tx>
      <c:layout>
        <c:manualLayout>
          <c:xMode val="edge"/>
          <c:yMode val="edge"/>
          <c:x val="0.35348425196850392"/>
          <c:y val="1.44177608649748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140 Exposed</c:v>
                </c:pt>
              </c:strCache>
            </c:strRef>
          </c:tx>
          <c:spPr>
            <a:solidFill>
              <a:srgbClr val="29AF8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Anencephaly</c:v>
                </c:pt>
                <c:pt idx="1">
                  <c:v>Holoprosencephaly</c:v>
                </c:pt>
                <c:pt idx="2">
                  <c:v>Ataxia</c:v>
                </c:pt>
                <c:pt idx="3">
                  <c:v>Delayed Myelination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3.57</c:v>
                </c:pt>
                <c:pt idx="1">
                  <c:v>2.14</c:v>
                </c:pt>
                <c:pt idx="2">
                  <c:v>2.86</c:v>
                </c:pt>
                <c:pt idx="3">
                  <c:v>1.43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F7-48E3-902F-66B87F9233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5829 Not exposed</c:v>
                </c:pt>
              </c:strCache>
            </c:strRef>
          </c:tx>
          <c:spPr>
            <a:solidFill>
              <a:srgbClr val="97BE4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Anencephaly</c:v>
                </c:pt>
                <c:pt idx="1">
                  <c:v>Holoprosencephaly</c:v>
                </c:pt>
                <c:pt idx="2">
                  <c:v>Ataxia</c:v>
                </c:pt>
                <c:pt idx="3">
                  <c:v>Delayed Myelination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1.49</c:v>
                </c:pt>
                <c:pt idx="1">
                  <c:v>0.57999999999999996</c:v>
                </c:pt>
                <c:pt idx="2">
                  <c:v>0.46</c:v>
                </c:pt>
                <c:pt idx="3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F7-48E3-902F-66B87F9233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2804640"/>
        <c:axId val="352805032"/>
      </c:barChart>
      <c:catAx>
        <c:axId val="35280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805032"/>
        <c:crosses val="autoZero"/>
        <c:auto val="1"/>
        <c:lblAlgn val="ctr"/>
        <c:lblOffset val="100"/>
        <c:noMultiLvlLbl val="0"/>
      </c:catAx>
      <c:valAx>
        <c:axId val="352805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80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rgbClr val="FF0000"/>
                </a:solidFill>
              </a:rPr>
              <a:t>Eye and 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140 Exposed</c:v>
                </c:pt>
              </c:strCache>
            </c:strRef>
          </c:tx>
          <c:spPr>
            <a:solidFill>
              <a:srgbClr val="29AF8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Sheet1!$A$8:$A$10</c:f>
              <c:strCache>
                <c:ptCount val="3"/>
                <c:pt idx="0">
                  <c:v>Strabismus</c:v>
                </c:pt>
                <c:pt idx="1">
                  <c:v>Preauricular Pits</c:v>
                </c:pt>
                <c:pt idx="2">
                  <c:v>Sensorineural Hearing Loss</c:v>
                </c:pt>
              </c:strCache>
            </c:strRef>
          </c:cat>
          <c:val>
            <c:numRef>
              <c:f>Sheet1!$B$8:$B$10</c:f>
              <c:numCache>
                <c:formatCode>0.00</c:formatCode>
                <c:ptCount val="3"/>
                <c:pt idx="0">
                  <c:v>7.14</c:v>
                </c:pt>
                <c:pt idx="1">
                  <c:v>1.43</c:v>
                </c:pt>
                <c:pt idx="2">
                  <c:v>3.57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52-493E-B1AE-BE9D7EC96504}"/>
            </c:ext>
          </c:extLst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5829 Not exposed</c:v>
                </c:pt>
              </c:strCache>
            </c:strRef>
          </c:tx>
          <c:spPr>
            <a:solidFill>
              <a:srgbClr val="97BE4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Sheet1!$A$8:$A$10</c:f>
              <c:strCache>
                <c:ptCount val="3"/>
                <c:pt idx="0">
                  <c:v>Strabismus</c:v>
                </c:pt>
                <c:pt idx="1">
                  <c:v>Preauricular Pits</c:v>
                </c:pt>
                <c:pt idx="2">
                  <c:v>Sensorineural Hearing Loss</c:v>
                </c:pt>
              </c:strCache>
            </c:strRef>
          </c:cat>
          <c:val>
            <c:numRef>
              <c:f>Sheet1!$C$8:$C$10</c:f>
              <c:numCache>
                <c:formatCode>0.00</c:formatCode>
                <c:ptCount val="3"/>
                <c:pt idx="0">
                  <c:v>2.97</c:v>
                </c:pt>
                <c:pt idx="1">
                  <c:v>0.33</c:v>
                </c:pt>
                <c:pt idx="2">
                  <c:v>1.25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52-493E-B1AE-BE9D7EC965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2808952"/>
        <c:axId val="352809344"/>
      </c:barChart>
      <c:catAx>
        <c:axId val="35280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809344"/>
        <c:crosses val="autoZero"/>
        <c:auto val="1"/>
        <c:lblAlgn val="ctr"/>
        <c:lblOffset val="100"/>
        <c:noMultiLvlLbl val="0"/>
      </c:catAx>
      <c:valAx>
        <c:axId val="35280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808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rgbClr val="FF0000"/>
                </a:solidFill>
              </a:rPr>
              <a:t>Cranial/Facial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140 Exposed</c:v>
                </c:pt>
              </c:strCache>
            </c:strRef>
          </c:tx>
          <c:spPr>
            <a:solidFill>
              <a:srgbClr val="29AF8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Sheet1!$A$13:$A$18</c:f>
              <c:strCache>
                <c:ptCount val="6"/>
                <c:pt idx="0">
                  <c:v>Bony Defect Of Skull</c:v>
                </c:pt>
                <c:pt idx="1">
                  <c:v>Dysmorphic Features</c:v>
                </c:pt>
                <c:pt idx="2">
                  <c:v>Early Tooth Eruption</c:v>
                </c:pt>
                <c:pt idx="3">
                  <c:v>Hypertelorism</c:v>
                </c:pt>
                <c:pt idx="4">
                  <c:v>Macrocephaly</c:v>
                </c:pt>
                <c:pt idx="5">
                  <c:v>Macrostomia</c:v>
                </c:pt>
              </c:strCache>
            </c:strRef>
          </c:cat>
          <c:val>
            <c:numRef>
              <c:f>Sheet1!$B$13:$B$18</c:f>
              <c:numCache>
                <c:formatCode>0.00</c:formatCode>
                <c:ptCount val="6"/>
                <c:pt idx="0">
                  <c:v>4.29</c:v>
                </c:pt>
                <c:pt idx="1">
                  <c:v>5</c:v>
                </c:pt>
                <c:pt idx="2">
                  <c:v>4.29</c:v>
                </c:pt>
                <c:pt idx="3">
                  <c:v>4.29</c:v>
                </c:pt>
                <c:pt idx="4">
                  <c:v>2.14</c:v>
                </c:pt>
                <c:pt idx="5">
                  <c:v>1.43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CE-424E-967F-705BC63F7E22}"/>
            </c:ext>
          </c:extLst>
        </c:ser>
        <c:ser>
          <c:idx val="1"/>
          <c:order val="1"/>
          <c:tx>
            <c:strRef>
              <c:f>Sheet1!$C$12</c:f>
              <c:strCache>
                <c:ptCount val="1"/>
                <c:pt idx="0">
                  <c:v>5829 Not exposed</c:v>
                </c:pt>
              </c:strCache>
            </c:strRef>
          </c:tx>
          <c:spPr>
            <a:solidFill>
              <a:srgbClr val="97BE4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Sheet1!$A$13:$A$18</c:f>
              <c:strCache>
                <c:ptCount val="6"/>
                <c:pt idx="0">
                  <c:v>Bony Defect Of Skull</c:v>
                </c:pt>
                <c:pt idx="1">
                  <c:v>Dysmorphic Features</c:v>
                </c:pt>
                <c:pt idx="2">
                  <c:v>Early Tooth Eruption</c:v>
                </c:pt>
                <c:pt idx="3">
                  <c:v>Hypertelorism</c:v>
                </c:pt>
                <c:pt idx="4">
                  <c:v>Macrocephaly</c:v>
                </c:pt>
                <c:pt idx="5">
                  <c:v>Macrostomia</c:v>
                </c:pt>
              </c:strCache>
            </c:strRef>
          </c:cat>
          <c:val>
            <c:numRef>
              <c:f>Sheet1!$C$13:$C$18</c:f>
              <c:numCache>
                <c:formatCode>0.00</c:formatCode>
                <c:ptCount val="6"/>
                <c:pt idx="0">
                  <c:v>1.82</c:v>
                </c:pt>
                <c:pt idx="1">
                  <c:v>1.97</c:v>
                </c:pt>
                <c:pt idx="2">
                  <c:v>2.06</c:v>
                </c:pt>
                <c:pt idx="3">
                  <c:v>0.38</c:v>
                </c:pt>
                <c:pt idx="4">
                  <c:v>0.56999999999999995</c:v>
                </c:pt>
                <c:pt idx="5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CE-424E-967F-705BC63F7E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2810128"/>
        <c:axId val="353421216"/>
      </c:barChart>
      <c:catAx>
        <c:axId val="35281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1216"/>
        <c:crosses val="autoZero"/>
        <c:auto val="1"/>
        <c:lblAlgn val="ctr"/>
        <c:lblOffset val="100"/>
        <c:noMultiLvlLbl val="0"/>
      </c:catAx>
      <c:valAx>
        <c:axId val="35342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81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rgbClr val="FF0000"/>
                </a:solidFill>
              </a:rPr>
              <a:t>Cardiovascular, Gastrointestinal, Genitourinary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140 Exposed</c:v>
                </c:pt>
              </c:strCache>
            </c:strRef>
          </c:tx>
          <c:spPr>
            <a:solidFill>
              <a:srgbClr val="29AF8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Sheet1!$A$21:$A$26</c:f>
              <c:strCache>
                <c:ptCount val="6"/>
                <c:pt idx="0">
                  <c:v>Hypoplastic Left Heart Syndrome</c:v>
                </c:pt>
                <c:pt idx="1">
                  <c:v>Imperforate Anus</c:v>
                </c:pt>
                <c:pt idx="2">
                  <c:v>Omphalocele</c:v>
                </c:pt>
                <c:pt idx="3">
                  <c:v>Umbilical Hernia</c:v>
                </c:pt>
                <c:pt idx="4">
                  <c:v>Gastroschisis</c:v>
                </c:pt>
                <c:pt idx="5">
                  <c:v>Polycystic Kidney</c:v>
                </c:pt>
              </c:strCache>
            </c:strRef>
          </c:cat>
          <c:val>
            <c:numRef>
              <c:f>Sheet1!$B$21:$B$26</c:f>
              <c:numCache>
                <c:formatCode>0.00</c:formatCode>
                <c:ptCount val="6"/>
                <c:pt idx="0">
                  <c:v>2.86</c:v>
                </c:pt>
                <c:pt idx="1">
                  <c:v>4.29</c:v>
                </c:pt>
                <c:pt idx="2">
                  <c:v>1.43</c:v>
                </c:pt>
                <c:pt idx="3">
                  <c:v>5</c:v>
                </c:pt>
                <c:pt idx="4">
                  <c:v>22.86</c:v>
                </c:pt>
                <c:pt idx="5">
                  <c:v>1.43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57-4546-B4B3-562D4DF48478}"/>
            </c:ext>
          </c:extLst>
        </c:ser>
        <c:ser>
          <c:idx val="1"/>
          <c:order val="1"/>
          <c:tx>
            <c:strRef>
              <c:f>Sheet1!$C$20</c:f>
              <c:strCache>
                <c:ptCount val="1"/>
                <c:pt idx="0">
                  <c:v>5829 Not exposed</c:v>
                </c:pt>
              </c:strCache>
            </c:strRef>
          </c:tx>
          <c:spPr>
            <a:solidFill>
              <a:srgbClr val="97BE4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Sheet1!$A$21:$A$26</c:f>
              <c:strCache>
                <c:ptCount val="6"/>
                <c:pt idx="0">
                  <c:v>Hypoplastic Left Heart Syndrome</c:v>
                </c:pt>
                <c:pt idx="1">
                  <c:v>Imperforate Anus</c:v>
                </c:pt>
                <c:pt idx="2">
                  <c:v>Omphalocele</c:v>
                </c:pt>
                <c:pt idx="3">
                  <c:v>Umbilical Hernia</c:v>
                </c:pt>
                <c:pt idx="4">
                  <c:v>Gastroschisis</c:v>
                </c:pt>
                <c:pt idx="5">
                  <c:v>Polycystic Kidney</c:v>
                </c:pt>
              </c:strCache>
            </c:strRef>
          </c:cat>
          <c:val>
            <c:numRef>
              <c:f>Sheet1!$C$21:$C$26</c:f>
              <c:numCache>
                <c:formatCode>0.00</c:formatCode>
                <c:ptCount val="6"/>
                <c:pt idx="0">
                  <c:v>1.17</c:v>
                </c:pt>
                <c:pt idx="1">
                  <c:v>2.08</c:v>
                </c:pt>
                <c:pt idx="2">
                  <c:v>0.53</c:v>
                </c:pt>
                <c:pt idx="3">
                  <c:v>2.3199999999999998</c:v>
                </c:pt>
                <c:pt idx="4">
                  <c:v>4.99</c:v>
                </c:pt>
                <c:pt idx="5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57-4546-B4B3-562D4DF484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422000"/>
        <c:axId val="353422392"/>
      </c:barChart>
      <c:catAx>
        <c:axId val="35342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2392"/>
        <c:crosses val="autoZero"/>
        <c:auto val="1"/>
        <c:lblAlgn val="ctr"/>
        <c:lblOffset val="100"/>
        <c:noMultiLvlLbl val="0"/>
      </c:catAx>
      <c:valAx>
        <c:axId val="353422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 b="1" dirty="0">
                <a:solidFill>
                  <a:srgbClr val="0070C0"/>
                </a:solidFill>
                <a:latin typeface="+mj-lt"/>
              </a:rPr>
              <a:t>Sudafed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</a:rPr>
              <a:t>CNS &amp; Cranial-facial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Exposed 442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Sacral Agenesis</c:v>
                </c:pt>
                <c:pt idx="1">
                  <c:v>Hydrocephalus</c:v>
                </c:pt>
                <c:pt idx="2">
                  <c:v>Craniosynostosis</c:v>
                </c:pt>
                <c:pt idx="3">
                  <c:v>Dysmorphic Features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1.1599999999999999</c:v>
                </c:pt>
                <c:pt idx="1">
                  <c:v>6.18</c:v>
                </c:pt>
                <c:pt idx="2">
                  <c:v>3.09</c:v>
                </c:pt>
                <c:pt idx="3">
                  <c:v>3.47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60-47C1-B971-E9AC6F6F63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5527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Sacral Agenesis</c:v>
                </c:pt>
                <c:pt idx="1">
                  <c:v>Hydrocephalus</c:v>
                </c:pt>
                <c:pt idx="2">
                  <c:v>Craniosynostosis</c:v>
                </c:pt>
                <c:pt idx="3">
                  <c:v>Dysmorphic Features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0.47</c:v>
                </c:pt>
                <c:pt idx="1">
                  <c:v>3.77</c:v>
                </c:pt>
                <c:pt idx="2">
                  <c:v>1.58</c:v>
                </c:pt>
                <c:pt idx="3">
                  <c:v>1.98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60-47C1-B971-E9AC6F6F63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775112"/>
        <c:axId val="303778248"/>
      </c:barChart>
      <c:catAx>
        <c:axId val="30377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78248"/>
        <c:crosses val="autoZero"/>
        <c:auto val="1"/>
        <c:lblAlgn val="ctr"/>
        <c:lblOffset val="100"/>
        <c:noMultiLvlLbl val="0"/>
      </c:catAx>
      <c:valAx>
        <c:axId val="303778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7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rgbClr val="FF0000"/>
                </a:solidFill>
              </a:rPr>
              <a:t>Syndromes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140 Exposed</c:v>
                </c:pt>
              </c:strCache>
            </c:strRef>
          </c:tx>
          <c:spPr>
            <a:solidFill>
              <a:srgbClr val="29AF8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Sheet1!$A$29:$A$32</c:f>
              <c:strCache>
                <c:ptCount val="4"/>
                <c:pt idx="0">
                  <c:v>Amniotic Band</c:v>
                </c:pt>
                <c:pt idx="1">
                  <c:v>Chromosome Disorder</c:v>
                </c:pt>
                <c:pt idx="2">
                  <c:v>Prune Belly</c:v>
                </c:pt>
                <c:pt idx="3">
                  <c:v>Short Bowel</c:v>
                </c:pt>
              </c:strCache>
            </c:strRef>
          </c:cat>
          <c:val>
            <c:numRef>
              <c:f>Sheet1!$B$29:$B$32</c:f>
              <c:numCache>
                <c:formatCode>0.00</c:formatCode>
                <c:ptCount val="4"/>
                <c:pt idx="0">
                  <c:v>2.14</c:v>
                </c:pt>
                <c:pt idx="1">
                  <c:v>4.29</c:v>
                </c:pt>
                <c:pt idx="2">
                  <c:v>2.14</c:v>
                </c:pt>
                <c:pt idx="3">
                  <c:v>2.14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76-4E56-8356-D10CD1527EC6}"/>
            </c:ext>
          </c:extLst>
        </c:ser>
        <c:ser>
          <c:idx val="1"/>
          <c:order val="1"/>
          <c:tx>
            <c:strRef>
              <c:f>Sheet1!$C$28</c:f>
              <c:strCache>
                <c:ptCount val="1"/>
                <c:pt idx="0">
                  <c:v>5829 Not exposed</c:v>
                </c:pt>
              </c:strCache>
            </c:strRef>
          </c:tx>
          <c:spPr>
            <a:solidFill>
              <a:srgbClr val="97BE4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Sheet1!$A$29:$A$32</c:f>
              <c:strCache>
                <c:ptCount val="4"/>
                <c:pt idx="0">
                  <c:v>Amniotic Band</c:v>
                </c:pt>
                <c:pt idx="1">
                  <c:v>Chromosome Disorder</c:v>
                </c:pt>
                <c:pt idx="2">
                  <c:v>Prune Belly</c:v>
                </c:pt>
                <c:pt idx="3">
                  <c:v>Short Bowel</c:v>
                </c:pt>
              </c:strCache>
            </c:strRef>
          </c:cat>
          <c:val>
            <c:numRef>
              <c:f>Sheet1!$C$29:$C$32</c:f>
              <c:numCache>
                <c:formatCode>0.00</c:formatCode>
                <c:ptCount val="4"/>
                <c:pt idx="0">
                  <c:v>0.89</c:v>
                </c:pt>
                <c:pt idx="1">
                  <c:v>1.82</c:v>
                </c:pt>
                <c:pt idx="2">
                  <c:v>1.06</c:v>
                </c:pt>
                <c:pt idx="3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76-4E56-8356-D10CD1527E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423568"/>
        <c:axId val="353423960"/>
      </c:barChart>
      <c:catAx>
        <c:axId val="35342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3960"/>
        <c:crosses val="autoZero"/>
        <c:auto val="1"/>
        <c:lblAlgn val="ctr"/>
        <c:lblOffset val="100"/>
        <c:noMultiLvlLbl val="0"/>
      </c:catAx>
      <c:valAx>
        <c:axId val="35342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rgbClr val="FF0000"/>
                </a:solidFill>
              </a:rPr>
              <a:t>Immune and Endocrine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Sheet1!$B$34</c:f>
              <c:strCache>
                <c:ptCount val="1"/>
                <c:pt idx="0">
                  <c:v>140 Exposed</c:v>
                </c:pt>
              </c:strCache>
            </c:strRef>
          </c:tx>
          <c:spPr>
            <a:solidFill>
              <a:srgbClr val="29AF8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Sheet1!$A$35:$A$36</c:f>
              <c:strCache>
                <c:ptCount val="2"/>
                <c:pt idx="0">
                  <c:v>Primary Immune Defect</c:v>
                </c:pt>
                <c:pt idx="1">
                  <c:v>Diabetes Insipidus</c:v>
                </c:pt>
              </c:strCache>
            </c:strRef>
          </c:cat>
          <c:val>
            <c:numRef>
              <c:f>Sheet1!$B$35:$B$36</c:f>
              <c:numCache>
                <c:formatCode>0.00</c:formatCode>
                <c:ptCount val="2"/>
                <c:pt idx="0">
                  <c:v>1.43</c:v>
                </c:pt>
                <c:pt idx="1">
                  <c:v>1.43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D3-4D15-B2F3-7527AF3DD55E}"/>
            </c:ext>
          </c:extLst>
        </c:ser>
        <c:ser>
          <c:idx val="1"/>
          <c:order val="1"/>
          <c:tx>
            <c:strRef>
              <c:f>Sheet1!$C$34</c:f>
              <c:strCache>
                <c:ptCount val="1"/>
                <c:pt idx="0">
                  <c:v>5829 Not exposed</c:v>
                </c:pt>
              </c:strCache>
            </c:strRef>
          </c:tx>
          <c:spPr>
            <a:solidFill>
              <a:srgbClr val="97BE4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Sheet1!$A$35:$A$36</c:f>
              <c:strCache>
                <c:ptCount val="2"/>
                <c:pt idx="0">
                  <c:v>Primary Immune Defect</c:v>
                </c:pt>
                <c:pt idx="1">
                  <c:v>Diabetes Insipidus</c:v>
                </c:pt>
              </c:strCache>
            </c:strRef>
          </c:cat>
          <c:val>
            <c:numRef>
              <c:f>Sheet1!$C$35:$C$36</c:f>
              <c:numCache>
                <c:formatCode>0.00</c:formatCode>
                <c:ptCount val="2"/>
                <c:pt idx="0">
                  <c:v>0.56999999999999995</c:v>
                </c:pt>
                <c:pt idx="1">
                  <c:v>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D3-4D15-B2F3-7527AF3DD5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425528"/>
        <c:axId val="353425920"/>
      </c:barChart>
      <c:catAx>
        <c:axId val="35342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5920"/>
        <c:crosses val="autoZero"/>
        <c:auto val="1"/>
        <c:lblAlgn val="ctr"/>
        <c:lblOffset val="100"/>
        <c:noMultiLvlLbl val="0"/>
      </c:catAx>
      <c:valAx>
        <c:axId val="35342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5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Autism Spectrum Disorders</a:t>
            </a:r>
          </a:p>
        </c:rich>
      </c:tx>
      <c:layout>
        <c:manualLayout>
          <c:xMode val="edge"/>
          <c:yMode val="edge"/>
          <c:x val="0.33250599109893869"/>
          <c:y val="1.68207210091373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Sheet1!$B$38</c:f>
              <c:strCache>
                <c:ptCount val="1"/>
                <c:pt idx="0">
                  <c:v>140 Exposed</c:v>
                </c:pt>
              </c:strCache>
            </c:strRef>
          </c:tx>
          <c:spPr>
            <a:solidFill>
              <a:srgbClr val="29AF8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Sheet1!$A$39:$A$40</c:f>
              <c:strCache>
                <c:ptCount val="2"/>
                <c:pt idx="0">
                  <c:v>Asperger</c:v>
                </c:pt>
                <c:pt idx="1">
                  <c:v>PDD (Pervasive Development Disorder)</c:v>
                </c:pt>
              </c:strCache>
            </c:strRef>
          </c:cat>
          <c:val>
            <c:numRef>
              <c:f>Sheet1!$B$39:$B$40</c:f>
              <c:numCache>
                <c:formatCode>0.00</c:formatCode>
                <c:ptCount val="2"/>
                <c:pt idx="0">
                  <c:v>3.57</c:v>
                </c:pt>
                <c:pt idx="1">
                  <c:v>4.29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13-4DBD-8816-2079F61571D8}"/>
            </c:ext>
          </c:extLst>
        </c:ser>
        <c:ser>
          <c:idx val="1"/>
          <c:order val="1"/>
          <c:tx>
            <c:strRef>
              <c:f>Sheet1!$C$38</c:f>
              <c:strCache>
                <c:ptCount val="1"/>
                <c:pt idx="0">
                  <c:v>5829 Not exposed</c:v>
                </c:pt>
              </c:strCache>
            </c:strRef>
          </c:tx>
          <c:spPr>
            <a:solidFill>
              <a:srgbClr val="97BE4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Sheet1!$A$39:$A$40</c:f>
              <c:strCache>
                <c:ptCount val="2"/>
                <c:pt idx="0">
                  <c:v>Asperger</c:v>
                </c:pt>
                <c:pt idx="1">
                  <c:v>PDD (Pervasive Development Disorder)</c:v>
                </c:pt>
              </c:strCache>
            </c:strRef>
          </c:cat>
          <c:val>
            <c:numRef>
              <c:f>Sheet1!$C$39:$C$40</c:f>
              <c:numCache>
                <c:formatCode>0.00</c:formatCode>
                <c:ptCount val="2"/>
                <c:pt idx="0">
                  <c:v>1.42</c:v>
                </c:pt>
                <c:pt idx="1">
                  <c:v>1.54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13-4DBD-8816-2079F61571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426704"/>
        <c:axId val="353427096"/>
      </c:barChart>
      <c:catAx>
        <c:axId val="35342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7096"/>
        <c:crosses val="autoZero"/>
        <c:auto val="1"/>
        <c:lblAlgn val="ctr"/>
        <c:lblOffset val="100"/>
        <c:noMultiLvlLbl val="0"/>
      </c:catAx>
      <c:valAx>
        <c:axId val="353427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42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 sz="4400" b="1" dirty="0">
                <a:solidFill>
                  <a:srgbClr val="0070C0"/>
                </a:solidFill>
                <a:latin typeface="+mj-lt"/>
              </a:rPr>
              <a:t>Sudafed</a:t>
            </a:r>
          </a:p>
          <a:p>
            <a:pPr>
              <a:defRPr sz="3600" b="1">
                <a:solidFill>
                  <a:srgbClr val="0070C0"/>
                </a:solidFill>
              </a:defRPr>
            </a:pPr>
            <a:r>
              <a:rPr lang="en-US" sz="2400" b="1" dirty="0">
                <a:solidFill>
                  <a:srgbClr val="FF0000"/>
                </a:solidFill>
              </a:rPr>
              <a:t>Eye,</a:t>
            </a:r>
            <a:r>
              <a:rPr lang="en-US" sz="2400" b="1" baseline="0" dirty="0">
                <a:solidFill>
                  <a:srgbClr val="FF0000"/>
                </a:solidFill>
              </a:rPr>
              <a:t> Ears &amp; Teeth</a:t>
            </a:r>
            <a:endParaRPr lang="en-US" sz="2400" b="1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442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Cortical Blindness</c:v>
                </c:pt>
                <c:pt idx="1">
                  <c:v>Hypertelorism</c:v>
                </c:pt>
                <c:pt idx="2">
                  <c:v>Ext ear absent or malf</c:v>
                </c:pt>
                <c:pt idx="3">
                  <c:v>Ear Tag</c:v>
                </c:pt>
                <c:pt idx="4">
                  <c:v>Early tooth eruption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1.93</c:v>
                </c:pt>
                <c:pt idx="1">
                  <c:v>1.1599999999999999</c:v>
                </c:pt>
                <c:pt idx="2">
                  <c:v>5.79</c:v>
                </c:pt>
                <c:pt idx="3">
                  <c:v>3.86</c:v>
                </c:pt>
                <c:pt idx="4">
                  <c:v>4.25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BD-45C5-998E-D0456D135D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5527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Cortical Blindness</c:v>
                </c:pt>
                <c:pt idx="1">
                  <c:v>Hypertelorism</c:v>
                </c:pt>
                <c:pt idx="2">
                  <c:v>Ext ear absent or malf</c:v>
                </c:pt>
                <c:pt idx="3">
                  <c:v>Ear Tag</c:v>
                </c:pt>
                <c:pt idx="4">
                  <c:v>Early tooth eruption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0.81</c:v>
                </c:pt>
                <c:pt idx="1">
                  <c:v>0.44</c:v>
                </c:pt>
                <c:pt idx="2">
                  <c:v>3.38</c:v>
                </c:pt>
                <c:pt idx="3">
                  <c:v>1.44</c:v>
                </c:pt>
                <c:pt idx="4">
                  <c:v>2.0099999999999998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BD-45C5-998E-D0456D135D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775896"/>
        <c:axId val="359239936"/>
      </c:barChart>
      <c:catAx>
        <c:axId val="30377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239936"/>
        <c:crosses val="autoZero"/>
        <c:auto val="1"/>
        <c:lblAlgn val="ctr"/>
        <c:lblOffset val="100"/>
        <c:noMultiLvlLbl val="0"/>
      </c:catAx>
      <c:valAx>
        <c:axId val="35923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75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Anencephaly</c:v>
                </c:pt>
                <c:pt idx="1">
                  <c:v>Microcephaly</c:v>
                </c:pt>
                <c:pt idx="2">
                  <c:v>Spina Bifida Occulta</c:v>
                </c:pt>
                <c:pt idx="3">
                  <c:v>Syringomyelia</c:v>
                </c:pt>
                <c:pt idx="4">
                  <c:v>Asperger</c:v>
                </c:pt>
                <c:pt idx="5">
                  <c:v>Autism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0.00">
                  <c:v>5</c:v>
                </c:pt>
                <c:pt idx="1">
                  <c:v>6.67</c:v>
                </c:pt>
                <c:pt idx="2">
                  <c:v>3.33</c:v>
                </c:pt>
                <c:pt idx="3">
                  <c:v>3.33</c:v>
                </c:pt>
                <c:pt idx="4">
                  <c:v>5</c:v>
                </c:pt>
                <c:pt idx="5">
                  <c:v>6.67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C0-4A34-BC95-85C53741BB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Anencephaly</c:v>
                </c:pt>
                <c:pt idx="1">
                  <c:v>Microcephaly</c:v>
                </c:pt>
                <c:pt idx="2">
                  <c:v>Spina Bifida Occulta</c:v>
                </c:pt>
                <c:pt idx="3">
                  <c:v>Syringomyelia</c:v>
                </c:pt>
                <c:pt idx="4">
                  <c:v>Asperger</c:v>
                </c:pt>
                <c:pt idx="5">
                  <c:v>Autism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.00">
                  <c:v>1.5100000000000001E-2</c:v>
                </c:pt>
                <c:pt idx="1">
                  <c:v>2.67</c:v>
                </c:pt>
                <c:pt idx="2">
                  <c:v>1.57</c:v>
                </c:pt>
                <c:pt idx="3">
                  <c:v>0.52</c:v>
                </c:pt>
                <c:pt idx="4">
                  <c:v>2.3199999999999998</c:v>
                </c:pt>
                <c:pt idx="5">
                  <c:v>3.54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C0-4A34-BC95-85C53741BB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9242288"/>
        <c:axId val="359242680"/>
      </c:barChart>
      <c:catAx>
        <c:axId val="35924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242680"/>
        <c:crosses val="autoZero"/>
        <c:auto val="1"/>
        <c:lblAlgn val="ctr"/>
        <c:lblOffset val="100"/>
        <c:noMultiLvlLbl val="0"/>
      </c:catAx>
      <c:valAx>
        <c:axId val="35924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24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Cranial-facial</a:t>
            </a:r>
            <a:r>
              <a:rPr lang="en-US" sz="2400" b="1" dirty="0">
                <a:solidFill>
                  <a:schemeClr val="accent5"/>
                </a:solidFill>
              </a:rPr>
              <a:t> </a:t>
            </a:r>
          </a:p>
          <a:p>
            <a:pPr>
              <a:defRPr sz="2400"/>
            </a:pPr>
            <a:endParaRPr lang="en-US" sz="2400" dirty="0">
              <a:solidFill>
                <a:schemeClr val="accent5"/>
              </a:solidFill>
            </a:endParaRPr>
          </a:p>
        </c:rich>
      </c:tx>
      <c:layout>
        <c:manualLayout>
          <c:xMode val="edge"/>
          <c:yMode val="edge"/>
          <c:x val="0.41896430065807"/>
          <c:y val="2.62677824613946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High arched palate</c:v>
                </c:pt>
                <c:pt idx="1">
                  <c:v>Craniosynostosis</c:v>
                </c:pt>
                <c:pt idx="2">
                  <c:v>Facial Asymmetry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11.67</c:v>
                </c:pt>
                <c:pt idx="1">
                  <c:v>6.67</c:v>
                </c:pt>
                <c:pt idx="2">
                  <c:v>6.67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A1-4F96-81C1-F638B5F233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High arched palate</c:v>
                </c:pt>
                <c:pt idx="1">
                  <c:v>Craniosynostosis</c:v>
                </c:pt>
                <c:pt idx="2">
                  <c:v>Facial Asymmetry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1.59</c:v>
                </c:pt>
                <c:pt idx="2">
                  <c:v>3.32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A1-4F96-81C1-F638B5F233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7306024"/>
        <c:axId val="357305632"/>
      </c:barChart>
      <c:catAx>
        <c:axId val="35730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5632"/>
        <c:crosses val="autoZero"/>
        <c:auto val="1"/>
        <c:lblAlgn val="ctr"/>
        <c:lblOffset val="100"/>
        <c:noMultiLvlLbl val="0"/>
      </c:catAx>
      <c:valAx>
        <c:axId val="35730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6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Gastrointestinal</a:t>
            </a:r>
            <a:r>
              <a:rPr lang="en-US" b="1" dirty="0">
                <a:solidFill>
                  <a:schemeClr val="accent5"/>
                </a:solidFill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accent5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Traceoephageal Fistula</c:v>
                </c:pt>
                <c:pt idx="1">
                  <c:v>Imperforate Anus</c:v>
                </c:pt>
                <c:pt idx="2">
                  <c:v>Omphalocele</c:v>
                </c:pt>
                <c:pt idx="3">
                  <c:v>Neurogenic Bowel</c:v>
                </c:pt>
                <c:pt idx="4">
                  <c:v>Single Umbilical Artery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3.3</c:v>
                </c:pt>
                <c:pt idx="3">
                  <c:v>5</c:v>
                </c:pt>
                <c:pt idx="4">
                  <c:v>8.33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2F-42F5-BF1B-DD2C32ACAB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Traceoephageal Fistula</c:v>
                </c:pt>
                <c:pt idx="1">
                  <c:v>Imperforate Anus</c:v>
                </c:pt>
                <c:pt idx="2">
                  <c:v>Omphalocele</c:v>
                </c:pt>
                <c:pt idx="3">
                  <c:v>Neurogenic Bowel</c:v>
                </c:pt>
                <c:pt idx="4">
                  <c:v>Single Umbilical Artery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2.39</c:v>
                </c:pt>
                <c:pt idx="1">
                  <c:v>2.1</c:v>
                </c:pt>
                <c:pt idx="2">
                  <c:v>0.52</c:v>
                </c:pt>
                <c:pt idx="3">
                  <c:v>1.1000000000000001</c:v>
                </c:pt>
                <c:pt idx="4">
                  <c:v>0.73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2F-42F5-BF1B-DD2C32ACAB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7304848"/>
        <c:axId val="357304456"/>
      </c:barChart>
      <c:catAx>
        <c:axId val="35730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4456"/>
        <c:crosses val="autoZero"/>
        <c:auto val="1"/>
        <c:lblAlgn val="ctr"/>
        <c:lblOffset val="100"/>
        <c:noMultiLvlLbl val="0"/>
      </c:catAx>
      <c:valAx>
        <c:axId val="357304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FF0000"/>
                </a:solidFill>
              </a:rPr>
              <a:t>Genitourinary</a:t>
            </a:r>
          </a:p>
        </c:rich>
      </c:tx>
      <c:layout>
        <c:manualLayout>
          <c:xMode val="edge"/>
          <c:yMode val="edge"/>
          <c:x val="0.41305850355662066"/>
          <c:y val="1.167456998284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 Exposed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Hypospadias</c:v>
                </c:pt>
                <c:pt idx="1">
                  <c:v>Malformed Kidney</c:v>
                </c:pt>
                <c:pt idx="2">
                  <c:v>Neurogenic Bladder</c:v>
                </c:pt>
                <c:pt idx="3">
                  <c:v>Malformed Ureter</c:v>
                </c:pt>
                <c:pt idx="4">
                  <c:v>Hydrocele</c:v>
                </c:pt>
                <c:pt idx="5">
                  <c:v>Horseshoe Kidney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3.33</c:v>
                </c:pt>
                <c:pt idx="5">
                  <c:v>3.33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E2-4E34-9788-9701D8E594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5907 Not Exposed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Hypospadias</c:v>
                </c:pt>
                <c:pt idx="1">
                  <c:v>Malformed Kidney</c:v>
                </c:pt>
                <c:pt idx="2">
                  <c:v>Neurogenic Bladder</c:v>
                </c:pt>
                <c:pt idx="3">
                  <c:v>Malformed Ureter</c:v>
                </c:pt>
                <c:pt idx="4">
                  <c:v>Hydrocele</c:v>
                </c:pt>
                <c:pt idx="5">
                  <c:v>Horseshoe Kidney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1.68</c:v>
                </c:pt>
                <c:pt idx="1">
                  <c:v>1.69</c:v>
                </c:pt>
                <c:pt idx="2">
                  <c:v>2.27</c:v>
                </c:pt>
                <c:pt idx="3">
                  <c:v>1.9</c:v>
                </c:pt>
                <c:pt idx="4">
                  <c:v>0.76</c:v>
                </c:pt>
                <c:pt idx="5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E2-4E34-9788-9701D8E594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7303672"/>
        <c:axId val="357303280"/>
      </c:barChart>
      <c:catAx>
        <c:axId val="357303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3280"/>
        <c:crosses val="autoZero"/>
        <c:auto val="1"/>
        <c:lblAlgn val="ctr"/>
        <c:lblOffset val="100"/>
        <c:noMultiLvlLbl val="0"/>
      </c:catAx>
      <c:valAx>
        <c:axId val="35730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3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AE43C-1EF6-41E9-8487-CD39805A8CD5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14E9B-9E21-48E3-BF30-654C246C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9130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AB8FE-F187-40A5-AD50-61D44CD20B2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3BAE5-F52C-41D3-9D71-A913BB7F0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925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BAE5-F52C-41D3-9D71-A913BB7F0C7F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08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84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79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8095E-43CE-4EEC-8B0D-D75BDB78BA8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36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ADF2-2C91-4D4A-ACE8-FBD2C9A9212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44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618D5-14D5-4E22-AB37-DC1531DFF7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06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73BAE5-F52C-41D3-9D71-A913BB7F0C7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7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6817-497B-46B6-965E-70B73181987C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2798-A297-4746-8DCA-4A7C8437A20C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3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8CA-8B89-43E3-AA6F-5131EC992682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2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15CC-4058-46BF-B2F7-C5706EEBABE5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0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3EB0-E850-4304-85AA-34929A454439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4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B5B7-E8D3-495E-84B3-C3EC53B3DA54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7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E0B-DDF9-4942-A8FD-BE8B371E5FEB}" type="datetime1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114D-D370-4DB2-B812-D1771276E4D9}" type="datetime1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2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7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5E2A-168C-4622-AEA1-E02FBDFC0264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4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509F-ECBE-4004-85CA-66C5B9E99443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4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FA6F-BD7E-4383-B401-902163E0B5FE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8318A-D176-424F-AA92-E86D0903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22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23428561" TargetMode="External"/><Relationship Id="rId3" Type="http://schemas.openxmlformats.org/officeDocument/2006/relationships/hyperlink" Target="https://www.ncbi.nlm.nih.gov/pubmed/?term=clomid+and+cloacal+exstrophy" TargetMode="External"/><Relationship Id="rId7" Type="http://schemas.openxmlformats.org/officeDocument/2006/relationships/hyperlink" Target="http://blogs.edweek.org/edweek/speced/2010/05/research_links_autism_to_infer.html" TargetMode="External"/><Relationship Id="rId2" Type="http://schemas.openxmlformats.org/officeDocument/2006/relationships/hyperlink" Target="http://www.mblynchfirm.com/2018/08/28/australian-researchers-link-clomid-to-birth-defect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cbi.nlm.nih.gov/pubmed/28547654" TargetMode="External"/><Relationship Id="rId5" Type="http://schemas.openxmlformats.org/officeDocument/2006/relationships/hyperlink" Target="https://www.ncbi.nlm.nih.gov/pubmed/18519067" TargetMode="External"/><Relationship Id="rId4" Type="http://schemas.openxmlformats.org/officeDocument/2006/relationships/hyperlink" Target="https://www.ncbi.nlm.nih.gov/pubmed/1658644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6955495" TargetMode="External"/><Relationship Id="rId2" Type="http://schemas.openxmlformats.org/officeDocument/2006/relationships/hyperlink" Target="http://www.ncbi.nlm.nih.gov/pubmed/2305637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28841756" TargetMode="External"/><Relationship Id="rId5" Type="http://schemas.openxmlformats.org/officeDocument/2006/relationships/hyperlink" Target="http://www.ncbi.nlm.nih.gov/pubmed/16323161" TargetMode="External"/><Relationship Id="rId4" Type="http://schemas.openxmlformats.org/officeDocument/2006/relationships/hyperlink" Target="http://www.ncbi.nlm.nih.gov/pubmed/16450209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5637841" TargetMode="External"/><Relationship Id="rId7" Type="http://schemas.openxmlformats.org/officeDocument/2006/relationships/hyperlink" Target="https://www.bmj.com/content/346/bmj.f2059" TargetMode="External"/><Relationship Id="rId2" Type="http://schemas.openxmlformats.org/officeDocument/2006/relationships/hyperlink" Target="https://www.ncbi.nlm.nih.gov/pubmed/2777054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cbi.nlm.nih.gov/pubmed/17596601" TargetMode="External"/><Relationship Id="rId5" Type="http://schemas.openxmlformats.org/officeDocument/2006/relationships/hyperlink" Target="https://www.ncbi.nlm.nih.gov/pubmed/19776103" TargetMode="External"/><Relationship Id="rId4" Type="http://schemas.openxmlformats.org/officeDocument/2006/relationships/hyperlink" Target="https://www.ncbi.nlm.nih.gov/pubmed/25171134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j.gov/health/eoh/rtkweb/documents/fs/1866.pdf" TargetMode="External"/><Relationship Id="rId3" Type="http://schemas.openxmlformats.org/officeDocument/2006/relationships/hyperlink" Target="https://www.osha.gov/SLTC/nailsalons/chemicalhazards.html" TargetMode="External"/><Relationship Id="rId7" Type="http://schemas.openxmlformats.org/officeDocument/2006/relationships/hyperlink" Target="https://www.ncbi.nlm.nih.gov/pubmed/11350197" TargetMode="External"/><Relationship Id="rId2" Type="http://schemas.openxmlformats.org/officeDocument/2006/relationships/hyperlink" Target="https://www.scientificamerican.com/article/these-4-chemicals-may-pose-the-most-risk-for-nail-salon-worker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cbi.nlm.nih.gov/pubmed/20377315" TargetMode="External"/><Relationship Id="rId5" Type="http://schemas.openxmlformats.org/officeDocument/2006/relationships/hyperlink" Target="https://www.p65warnings.ca.gov/fact-sheets/di-n-butyl-phthalate-dbp/" TargetMode="External"/><Relationship Id="rId4" Type="http://schemas.openxmlformats.org/officeDocument/2006/relationships/hyperlink" Target="https://www.jstor.org/stable/27797694?seq=1#page_scan_tab_contents/" TargetMode="External"/><Relationship Id="rId9" Type="http://schemas.openxmlformats.org/officeDocument/2006/relationships/hyperlink" Target="https://www.nj.gov/health/eoh/rtkweb/documents/fs/0773.pdf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National Birth Defect Registry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Birth Defect Registry collects data on both structural (i.e. cleft palate, spina bifida) and functional (i.e. attention disorders, autism) </a:t>
            </a:r>
            <a:r>
              <a:rPr lang="en-US" dirty="0" smtClean="0"/>
              <a:t>birth defects and </a:t>
            </a:r>
            <a:r>
              <a:rPr lang="en-US" dirty="0" smtClean="0"/>
              <a:t>health, exposure and genetic histories in both parents.</a:t>
            </a:r>
          </a:p>
          <a:p>
            <a:r>
              <a:rPr lang="en-US" dirty="0" smtClean="0"/>
              <a:t>Exposures in cases of a particular birth defect are compared to all the non-exposed cases in the registry.  </a:t>
            </a:r>
            <a:endParaRPr lang="en-US" dirty="0"/>
          </a:p>
          <a:p>
            <a:r>
              <a:rPr lang="en-US" dirty="0" smtClean="0"/>
              <a:t>The registry is used to detect patterns of birth defects with similar exposures.  The use of malformed controls is well-established in the literature and offers the advantage of comparable levels of maternal recall bias in both study cases and controls.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15CC-4058-46BF-B2F7-C5706EEBABE5}" type="datetime1">
              <a:rPr lang="en-US" smtClean="0"/>
              <a:t>4/1/2019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04632117"/>
              </p:ext>
            </p:extLst>
          </p:nvPr>
        </p:nvGraphicFramePr>
        <p:xfrm>
          <a:off x="838200" y="719666"/>
          <a:ext cx="10515600" cy="5636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04A5-346D-4B3D-9DE7-6AA08A79AF75}" type="datetime1">
              <a:rPr lang="en-US" smtClean="0"/>
              <a:t>4/1/2019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1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04980" y="1309436"/>
            <a:ext cx="1016415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70C0"/>
                </a:solidFill>
                <a:latin typeface="+mj-lt"/>
              </a:rPr>
              <a:t>Clomid</a:t>
            </a:r>
            <a:r>
              <a:rPr lang="en-US" sz="4400" b="1" dirty="0">
                <a:solidFill>
                  <a:srgbClr val="0070C0"/>
                </a:solidFill>
                <a:latin typeface="+mj-lt"/>
              </a:rPr>
              <a:t> (clomiphene)</a:t>
            </a:r>
          </a:p>
          <a:p>
            <a:pPr algn="ctr"/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2400" b="1" dirty="0" err="1"/>
              <a:t>Clomid</a:t>
            </a:r>
            <a:r>
              <a:rPr lang="en-US" sz="2400" b="1" dirty="0"/>
              <a:t> (clomiphene citrate) is a medication used to treat infertility in women.  It works by stimulating hormones so that ovaries release mature eggs.  </a:t>
            </a:r>
          </a:p>
          <a:p>
            <a:endParaRPr lang="en-US" sz="2400" dirty="0"/>
          </a:p>
          <a:p>
            <a:r>
              <a:rPr lang="en-US" sz="2400" b="1" dirty="0" err="1"/>
              <a:t>Clomid</a:t>
            </a:r>
            <a:r>
              <a:rPr lang="en-US" sz="2400" b="1" dirty="0"/>
              <a:t> is not available in Canada and there are some reports that the manufacturer may no longer make </a:t>
            </a:r>
            <a:r>
              <a:rPr lang="en-US" sz="2400" b="1" dirty="0" err="1"/>
              <a:t>Clomid</a:t>
            </a:r>
            <a:r>
              <a:rPr lang="en-US" sz="2400" b="1" dirty="0"/>
              <a:t> in the U.S.</a:t>
            </a:r>
          </a:p>
          <a:p>
            <a:endParaRPr lang="en-US" sz="2400" dirty="0"/>
          </a:p>
          <a:p>
            <a:r>
              <a:rPr lang="en-US" sz="2400" b="1" dirty="0" err="1"/>
              <a:t>Clomid</a:t>
            </a:r>
            <a:r>
              <a:rPr lang="en-US" sz="2400" b="1" dirty="0"/>
              <a:t> has been associated with </a:t>
            </a:r>
            <a:r>
              <a:rPr lang="en-US" sz="2400" b="1" dirty="0">
                <a:solidFill>
                  <a:srgbClr val="FF0000"/>
                </a:solidFill>
              </a:rPr>
              <a:t>anencephaly, Dandy Walker, heart defects, cloacal </a:t>
            </a:r>
            <a:r>
              <a:rPr lang="en-US" sz="2400" b="1" dirty="0" err="1">
                <a:solidFill>
                  <a:srgbClr val="FF0000"/>
                </a:solidFill>
              </a:rPr>
              <a:t>exstrophy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omphalocele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traceoesphageal</a:t>
            </a:r>
            <a:r>
              <a:rPr lang="en-US" sz="2400" b="1" dirty="0">
                <a:solidFill>
                  <a:srgbClr val="FF0000"/>
                </a:solidFill>
              </a:rPr>
              <a:t> fistula, </a:t>
            </a:r>
            <a:r>
              <a:rPr lang="en-US" sz="2400" b="1" dirty="0" err="1">
                <a:solidFill>
                  <a:srgbClr val="FF0000"/>
                </a:solidFill>
              </a:rPr>
              <a:t>craniosynostosis</a:t>
            </a:r>
            <a:r>
              <a:rPr lang="en-US" sz="2400" b="1" dirty="0">
                <a:solidFill>
                  <a:srgbClr val="FF0000"/>
                </a:solidFill>
              </a:rPr>
              <a:t>, autism and hypospadias.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7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677274"/>
              </p:ext>
            </p:extLst>
          </p:nvPr>
        </p:nvGraphicFramePr>
        <p:xfrm>
          <a:off x="914400" y="1159073"/>
          <a:ext cx="10439400" cy="4640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73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05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81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0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Clomid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0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1) NTDs, TEF, Omphalocele et 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>
                          <a:effectLst/>
                          <a:hlinkClick r:id="rId2"/>
                        </a:rPr>
                        <a:t>http://www.mblynchfirm.com/2018/08/28/australian-researchers-link-clomid-to-birth-defects/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0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2) Anencephaly,Dandy Walker/Heart defects et 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3"/>
                        </a:rPr>
                        <a:t>https://www.ncbi.nlm.nih.gov/pubmed/?term=clomid+and+cloacal+exstrophy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0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3) Hypospadias (mild / moderate)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4"/>
                        </a:rPr>
                        <a:t>https://www.ncbi.nlm.nih.gov/pubmed/16586447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0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4)  Hypospadias &amp; NTDs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5"/>
                        </a:rPr>
                        <a:t>https://www.ncbi.nlm.nih.gov/pubmed/18519067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0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5) NTDs and hypospadias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6"/>
                        </a:rPr>
                        <a:t>https://www.ncbi.nlm.nih.gov/pubmed/28547654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0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6) Autism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7"/>
                        </a:rPr>
                        <a:t>http://blogs.edweek.org/edweek/speced/2010/05/research_links_autism_to_infer.html 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0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7) </a:t>
                      </a:r>
                      <a:r>
                        <a:rPr lang="en-US" sz="1200" u="none" strike="noStrike" dirty="0" err="1">
                          <a:effectLst/>
                        </a:rPr>
                        <a:t>Craniosynostosis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8"/>
                        </a:rPr>
                        <a:t>https://www.ncbi.nlm.nih.gov/pubmed/23428561 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" marR="6383" marT="63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877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93533" y="762000"/>
            <a:ext cx="5868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Results from the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National Birth Defect Registry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9334" y="2823753"/>
            <a:ext cx="7346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Data from the National Birth Defect Registry on 60 </a:t>
            </a:r>
            <a:r>
              <a:rPr lang="en-US" sz="2400" b="1" dirty="0" err="1"/>
              <a:t>Clomid</a:t>
            </a:r>
            <a:r>
              <a:rPr lang="en-US" sz="2400" b="1" dirty="0"/>
              <a:t>-exposed case compared to 5907 non-exposed cases found increases in </a:t>
            </a:r>
            <a:r>
              <a:rPr lang="en-US" sz="2400" b="1" dirty="0" err="1">
                <a:solidFill>
                  <a:srgbClr val="FF0000"/>
                </a:solidFill>
              </a:rPr>
              <a:t>traceoephageal</a:t>
            </a:r>
            <a:r>
              <a:rPr lang="en-US" sz="2400" b="1" dirty="0">
                <a:solidFill>
                  <a:srgbClr val="FF0000"/>
                </a:solidFill>
              </a:rPr>
              <a:t>  fistula, </a:t>
            </a:r>
            <a:r>
              <a:rPr lang="en-US" sz="2400" b="1" dirty="0" err="1">
                <a:solidFill>
                  <a:srgbClr val="FF0000"/>
                </a:solidFill>
              </a:rPr>
              <a:t>omphalocele</a:t>
            </a:r>
            <a:r>
              <a:rPr lang="en-US" sz="2400" b="1" dirty="0">
                <a:solidFill>
                  <a:srgbClr val="FF0000"/>
                </a:solidFill>
              </a:rPr>
              <a:t>, hypospadias, </a:t>
            </a:r>
            <a:r>
              <a:rPr lang="en-US" sz="2400" b="1" dirty="0" err="1">
                <a:solidFill>
                  <a:srgbClr val="FF0000"/>
                </a:solidFill>
              </a:rPr>
              <a:t>craniosynostosis</a:t>
            </a:r>
            <a:r>
              <a:rPr lang="en-US" sz="2400" b="1" dirty="0">
                <a:solidFill>
                  <a:srgbClr val="FF0000"/>
                </a:solidFill>
              </a:rPr>
              <a:t>, anencephaly and autism. </a:t>
            </a:r>
            <a:r>
              <a:rPr lang="en-US" sz="2400" b="1" dirty="0"/>
              <a:t>Certain heart defects, cloacal anomaly and Dandy Walker were also increased, but not included because they were based on less than 2 </a:t>
            </a:r>
            <a:r>
              <a:rPr lang="en-US" sz="2400" b="1" dirty="0" err="1"/>
              <a:t>Clomid</a:t>
            </a:r>
            <a:r>
              <a:rPr lang="en-US" sz="2400" b="1" dirty="0"/>
              <a:t> exposures.</a:t>
            </a:r>
          </a:p>
        </p:txBody>
      </p:sp>
    </p:spTree>
    <p:extLst>
      <p:ext uri="{BB962C8B-B14F-4D97-AF65-F5344CB8AC3E}">
        <p14:creationId xmlns:p14="http://schemas.microsoft.com/office/powerpoint/2010/main" val="949000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73153359"/>
              </p:ext>
            </p:extLst>
          </p:nvPr>
        </p:nvGraphicFramePr>
        <p:xfrm>
          <a:off x="838200" y="2022866"/>
          <a:ext cx="10515600" cy="433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0F3C-E610-434C-94EC-71F7D5BE06BC}" type="datetime1">
              <a:rPr lang="en-US" smtClean="0"/>
              <a:t>4/1/2019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63668" y="745593"/>
            <a:ext cx="18646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70C0"/>
                </a:solidFill>
                <a:latin typeface="Calibri Light" panose="020F0302020204030204" pitchFamily="34" charset="0"/>
              </a:rPr>
              <a:t>Clomid</a:t>
            </a:r>
            <a:endParaRPr lang="en-US" sz="4400" b="1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3527" y="1515034"/>
            <a:ext cx="35449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CNS/Neurodevelopmental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40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Clomid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493721"/>
              </p:ext>
            </p:extLst>
          </p:nvPr>
        </p:nvGraphicFramePr>
        <p:xfrm>
          <a:off x="838200" y="185949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D7E7-87D8-4FEA-AA26-639D1A8C4A5B}" type="datetime1">
              <a:rPr lang="en-US" smtClean="0"/>
              <a:t>4/1/2019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37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Clomid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665529"/>
              </p:ext>
            </p:extLst>
          </p:nvPr>
        </p:nvGraphicFramePr>
        <p:xfrm>
          <a:off x="838200" y="183515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435-1268-49B7-A3FB-24D2C5CEB39B}" type="datetime1">
              <a:rPr lang="en-US" smtClean="0"/>
              <a:t>4/1/2019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15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Clomid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6114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B80A-B10A-479A-B021-8402EE298286}" type="datetime1">
              <a:rPr lang="en-US" smtClean="0"/>
              <a:t>4/1/2019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64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0525"/>
            <a:ext cx="10515600" cy="1325563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Clomid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382734"/>
              </p:ext>
            </p:extLst>
          </p:nvPr>
        </p:nvGraphicFramePr>
        <p:xfrm>
          <a:off x="838200" y="1308848"/>
          <a:ext cx="10515600" cy="486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9AE3-9B52-42B1-8D10-0F04EAF699A7}" type="datetime1">
              <a:rPr lang="en-US" smtClean="0"/>
              <a:t>4/1/2019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53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Clomid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053970"/>
              </p:ext>
            </p:extLst>
          </p:nvPr>
        </p:nvGraphicFramePr>
        <p:xfrm>
          <a:off x="838200" y="184785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08A-B6E8-4296-92F5-6BC19C94973A}" type="datetime1">
              <a:rPr lang="en-US" smtClean="0"/>
              <a:t>4/1/2019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5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Studies Using Malformed Controls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1800" u="sng" dirty="0" err="1">
                <a:hlinkClick r:id="rId2" tooltip="PloS one."/>
              </a:rPr>
              <a:t>PLoS</a:t>
            </a:r>
            <a:r>
              <a:rPr lang="en-US" sz="1800" u="sng" dirty="0">
                <a:hlinkClick r:id="rId2" tooltip="PloS one."/>
              </a:rPr>
              <a:t> One.</a:t>
            </a:r>
            <a:r>
              <a:rPr lang="en-US" sz="1800" dirty="0"/>
              <a:t> 2012;7(10):e46626. </a:t>
            </a:r>
            <a:r>
              <a:rPr lang="en-US" sz="1800" dirty="0" err="1"/>
              <a:t>doi</a:t>
            </a:r>
            <a:r>
              <a:rPr lang="en-US" sz="1800" dirty="0"/>
              <a:t>: 10.1371/journal.pone.0046626. </a:t>
            </a:r>
            <a:r>
              <a:rPr lang="en-US" sz="1800" dirty="0" err="1"/>
              <a:t>Epub</a:t>
            </a:r>
            <a:r>
              <a:rPr lang="en-US" sz="1800" dirty="0"/>
              <a:t> 2012 Oct 3.</a:t>
            </a:r>
          </a:p>
          <a:p>
            <a:pPr marL="0" indent="0" fontAlgn="base">
              <a:buNone/>
            </a:pPr>
            <a:r>
              <a:rPr lang="en-US" sz="1800" b="1" dirty="0" smtClean="0"/>
              <a:t>     Methodological </a:t>
            </a:r>
            <a:r>
              <a:rPr lang="en-US" sz="1800" b="1" dirty="0"/>
              <a:t>approaches to evaluate teratogenic risk using birth defect registries: advantages and </a:t>
            </a:r>
            <a:r>
              <a:rPr lang="en-US" sz="1800" b="1" dirty="0" smtClean="0"/>
              <a:t>    disadvantages</a:t>
            </a:r>
            <a:r>
              <a:rPr lang="en-US" sz="1800" b="1" dirty="0"/>
              <a:t>.</a:t>
            </a:r>
            <a:endParaRPr lang="en-US" sz="1800" dirty="0"/>
          </a:p>
          <a:p>
            <a:pPr fontAlgn="base"/>
            <a:r>
              <a:rPr lang="en-US" sz="1800" u="sng" dirty="0" smtClean="0">
                <a:hlinkClick r:id="rId3" tooltip="Birth defects research. Part A, Clinical and molecular teratology."/>
              </a:rPr>
              <a:t>Birth</a:t>
            </a:r>
            <a:r>
              <a:rPr lang="en-US" sz="1800" dirty="0">
                <a:hlinkClick r:id="rId3" tooltip="Birth defects research. Part A, Clinical and molecular teratology."/>
              </a:rPr>
              <a:t> </a:t>
            </a:r>
            <a:r>
              <a:rPr lang="en-US" sz="1800" u="sng" dirty="0">
                <a:hlinkClick r:id="rId3" tooltip="Birth defects research. Part A, Clinical and molecular teratology."/>
              </a:rPr>
              <a:t>Defects Res A </a:t>
            </a:r>
            <a:r>
              <a:rPr lang="en-US" sz="1800" u="sng" dirty="0" err="1">
                <a:hlinkClick r:id="rId3" tooltip="Birth defects research. Part A, Clinical and molecular teratology."/>
              </a:rPr>
              <a:t>Clin</a:t>
            </a:r>
            <a:r>
              <a:rPr lang="en-US" sz="1800" u="sng" dirty="0">
                <a:hlinkClick r:id="rId3" tooltip="Birth defects research. Part A, Clinical and molecular teratology."/>
              </a:rPr>
              <a:t> </a:t>
            </a:r>
            <a:r>
              <a:rPr lang="en-US" sz="1800" u="sng" dirty="0" err="1">
                <a:hlinkClick r:id="rId3" tooltip="Birth defects research. Part A, Clinical and molecular teratology."/>
              </a:rPr>
              <a:t>Mol</a:t>
            </a:r>
            <a:r>
              <a:rPr lang="en-US" sz="1800" u="sng" dirty="0">
                <a:hlinkClick r:id="rId3" tooltip="Birth defects research. Part A, Clinical and molecular teratology."/>
              </a:rPr>
              <a:t> </a:t>
            </a:r>
            <a:r>
              <a:rPr lang="en-US" sz="1800" u="sng" dirty="0" err="1">
                <a:hlinkClick r:id="rId3" tooltip="Birth defects research. Part A, Clinical and molecular teratology."/>
              </a:rPr>
              <a:t>Teratol</a:t>
            </a:r>
            <a:r>
              <a:rPr lang="en-US" sz="1800" u="sng" dirty="0">
                <a:hlinkClick r:id="rId3" tooltip="Birth defects research. Part A, Clinical and molecular teratology."/>
              </a:rPr>
              <a:t>.</a:t>
            </a:r>
            <a:r>
              <a:rPr lang="en-US" sz="1800" dirty="0"/>
              <a:t> 2006 Aug;76(8):592-601.</a:t>
            </a:r>
          </a:p>
          <a:p>
            <a:pPr marL="0" indent="0">
              <a:buNone/>
            </a:pPr>
            <a:r>
              <a:rPr lang="en-US" sz="1800" b="1" dirty="0" smtClean="0"/>
              <a:t>     Maternal </a:t>
            </a:r>
            <a:r>
              <a:rPr lang="en-US" sz="1800" b="1" dirty="0"/>
              <a:t>severe migraine and risk of congenital limb </a:t>
            </a:r>
            <a:r>
              <a:rPr lang="en-US" sz="1800" b="1" dirty="0" smtClean="0"/>
              <a:t>deficiencies</a:t>
            </a:r>
          </a:p>
          <a:p>
            <a:pPr fontAlgn="base"/>
            <a:r>
              <a:rPr lang="en-US" sz="1800" u="sng" dirty="0" err="1" smtClean="0">
                <a:hlinkClick r:id="rId4" tooltip="European journal of epidemiology."/>
              </a:rPr>
              <a:t>Eur</a:t>
            </a:r>
            <a:r>
              <a:rPr lang="en-US" sz="1800" u="sng" dirty="0" smtClean="0">
                <a:hlinkClick r:id="rId4" tooltip="European journal of epidemiology."/>
              </a:rPr>
              <a:t> </a:t>
            </a:r>
            <a:r>
              <a:rPr lang="en-US" sz="1800" u="sng" dirty="0">
                <a:hlinkClick r:id="rId4" tooltip="European journal of epidemiology."/>
              </a:rPr>
              <a:t>J </a:t>
            </a:r>
            <a:r>
              <a:rPr lang="en-US" sz="1800" u="sng" dirty="0" err="1">
                <a:hlinkClick r:id="rId4" tooltip="European journal of epidemiology."/>
              </a:rPr>
              <a:t>Epidemiol</a:t>
            </a:r>
            <a:r>
              <a:rPr lang="en-US" sz="1800" u="sng" dirty="0">
                <a:hlinkClick r:id="rId4" tooltip="European journal of epidemiology."/>
              </a:rPr>
              <a:t>.</a:t>
            </a:r>
            <a:r>
              <a:rPr lang="en-US" sz="1800" dirty="0"/>
              <a:t> 2006;21(1):65-75.</a:t>
            </a:r>
          </a:p>
          <a:p>
            <a:pPr marL="0" indent="0" fontAlgn="base">
              <a:buNone/>
            </a:pPr>
            <a:r>
              <a:rPr lang="en-US" sz="1800" b="1" dirty="0" smtClean="0"/>
              <a:t>    Population-based </a:t>
            </a:r>
            <a:r>
              <a:rPr lang="en-US" sz="1800" b="1" dirty="0"/>
              <a:t>case-control study of the common cold during pregnancy and congenital abnormalities.</a:t>
            </a:r>
            <a:endParaRPr lang="en-US" sz="1800" dirty="0"/>
          </a:p>
          <a:p>
            <a:pPr fontAlgn="base"/>
            <a:r>
              <a:rPr lang="en-US" sz="1800" u="sng" dirty="0">
                <a:hlinkClick r:id="rId5" tooltip="Birth defects research. Part A, Clinical and molecular teratology."/>
              </a:rPr>
              <a:t>Birth</a:t>
            </a:r>
            <a:r>
              <a:rPr lang="en-US" sz="1800" dirty="0">
                <a:hlinkClick r:id="rId5" tooltip="Birth defects research. Part A, Clinical and molecular teratology."/>
              </a:rPr>
              <a:t> </a:t>
            </a:r>
            <a:r>
              <a:rPr lang="en-US" sz="1800" u="sng" dirty="0">
                <a:hlinkClick r:id="rId5" tooltip="Birth defects research. Part A, Clinical and molecular teratology."/>
              </a:rPr>
              <a:t>Defects Res A </a:t>
            </a:r>
            <a:r>
              <a:rPr lang="en-US" sz="1800" u="sng" dirty="0" err="1">
                <a:hlinkClick r:id="rId5" tooltip="Birth defects research. Part A, Clinical and molecular teratology."/>
              </a:rPr>
              <a:t>Clin</a:t>
            </a:r>
            <a:r>
              <a:rPr lang="en-US" sz="1800" u="sng" dirty="0">
                <a:hlinkClick r:id="rId5" tooltip="Birth defects research. Part A, Clinical and molecular teratology."/>
              </a:rPr>
              <a:t> </a:t>
            </a:r>
            <a:r>
              <a:rPr lang="en-US" sz="1800" u="sng" dirty="0" err="1">
                <a:hlinkClick r:id="rId5" tooltip="Birth defects research. Part A, Clinical and molecular teratology."/>
              </a:rPr>
              <a:t>Mol</a:t>
            </a:r>
            <a:r>
              <a:rPr lang="en-US" sz="1800" u="sng" dirty="0">
                <a:hlinkClick r:id="rId5" tooltip="Birth defects research. Part A, Clinical and molecular teratology."/>
              </a:rPr>
              <a:t> </a:t>
            </a:r>
            <a:r>
              <a:rPr lang="en-US" sz="1800" u="sng" dirty="0" err="1">
                <a:hlinkClick r:id="rId5" tooltip="Birth defects research. Part A, Clinical and molecular teratology."/>
              </a:rPr>
              <a:t>Teratol</a:t>
            </a:r>
            <a:r>
              <a:rPr lang="en-US" sz="1800" u="sng" dirty="0">
                <a:hlinkClick r:id="rId5" tooltip="Birth defects research. Part A, Clinical and molecular teratology."/>
              </a:rPr>
              <a:t>.</a:t>
            </a:r>
            <a:r>
              <a:rPr lang="en-US" sz="1800" dirty="0"/>
              <a:t> 2005 Dec;73(12):</a:t>
            </a:r>
            <a:r>
              <a:rPr lang="en-US" sz="1800" dirty="0" smtClean="0"/>
              <a:t>997-1005.</a:t>
            </a:r>
          </a:p>
          <a:p>
            <a:pPr marL="0" indent="0" fontAlgn="base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Population-based </a:t>
            </a:r>
            <a:r>
              <a:rPr lang="en-US" sz="1800" b="1" dirty="0"/>
              <a:t>case-control study of isolated congenital cataract</a:t>
            </a:r>
            <a:r>
              <a:rPr lang="en-US" sz="1800" b="1" dirty="0" smtClean="0"/>
              <a:t>.</a:t>
            </a:r>
          </a:p>
          <a:p>
            <a:pPr fontAlgn="base"/>
            <a:r>
              <a:rPr lang="en-US" sz="1800" u="sng" dirty="0" smtClean="0">
                <a:hlinkClick r:id="rId6" tooltip="Paediatric and perinatal epidemiology."/>
              </a:rPr>
              <a:t> </a:t>
            </a:r>
            <a:r>
              <a:rPr lang="en-US" sz="1800" u="sng" dirty="0" err="1" smtClean="0">
                <a:hlinkClick r:id="rId6" tooltip="Paediatric and perinatal epidemiology."/>
              </a:rPr>
              <a:t>Paediatr</a:t>
            </a:r>
            <a:r>
              <a:rPr lang="en-US" sz="1800" u="sng" dirty="0" smtClean="0">
                <a:hlinkClick r:id="rId6" tooltip="Paediatric and perinatal epidemiology."/>
              </a:rPr>
              <a:t> </a:t>
            </a:r>
            <a:r>
              <a:rPr lang="en-US" sz="1800" u="sng" dirty="0">
                <a:hlinkClick r:id="rId6" tooltip="Paediatric and perinatal epidemiology."/>
              </a:rPr>
              <a:t>Perinat </a:t>
            </a:r>
            <a:r>
              <a:rPr lang="en-US" sz="1800" u="sng" dirty="0" err="1">
                <a:hlinkClick r:id="rId6" tooltip="Paediatric and perinatal epidemiology."/>
              </a:rPr>
              <a:t>Epidemiol</a:t>
            </a:r>
            <a:r>
              <a:rPr lang="en-US" sz="1800" u="sng" dirty="0">
                <a:hlinkClick r:id="rId6" tooltip="Paediatric and perinatal epidemiology."/>
              </a:rPr>
              <a:t>.</a:t>
            </a:r>
            <a:r>
              <a:rPr lang="en-US" sz="1800" dirty="0"/>
              <a:t> 2017 Nov;31(6):549-559. </a:t>
            </a:r>
            <a:r>
              <a:rPr lang="en-US" sz="1800" dirty="0" err="1"/>
              <a:t>doi</a:t>
            </a:r>
            <a:r>
              <a:rPr lang="en-US" sz="1800" dirty="0"/>
              <a:t>: 10.1111/ppe.12401. </a:t>
            </a:r>
            <a:r>
              <a:rPr lang="en-US" sz="1800" dirty="0" err="1"/>
              <a:t>Epub</a:t>
            </a:r>
            <a:r>
              <a:rPr lang="en-US" sz="1800" dirty="0"/>
              <a:t> 2017 Aug </a:t>
            </a:r>
            <a:r>
              <a:rPr lang="en-US" sz="1800" dirty="0" smtClean="0"/>
              <a:t>25</a:t>
            </a:r>
          </a:p>
          <a:p>
            <a:pPr marL="0" indent="0" fontAlgn="base">
              <a:buNone/>
            </a:pPr>
            <a:r>
              <a:rPr lang="en-US" sz="1800" b="1" dirty="0" smtClean="0"/>
              <a:t>     </a:t>
            </a:r>
            <a:r>
              <a:rPr lang="en-US" sz="1800" b="1" dirty="0" err="1" smtClean="0"/>
              <a:t>Gastroschisis</a:t>
            </a:r>
            <a:r>
              <a:rPr lang="en-US" sz="1800" b="1" dirty="0" smtClean="0"/>
              <a:t> </a:t>
            </a:r>
            <a:r>
              <a:rPr lang="en-US" sz="1800" b="1" dirty="0"/>
              <a:t>in Europe - A Case-malformed-Control Study of Medication and Maternal Illness during </a:t>
            </a:r>
            <a:r>
              <a:rPr lang="en-US" sz="1800" b="1" dirty="0" smtClean="0"/>
              <a:t>       Pregnancy </a:t>
            </a:r>
            <a:r>
              <a:rPr lang="en-US" sz="1800" b="1" dirty="0"/>
              <a:t>as Risk Factors.</a:t>
            </a:r>
          </a:p>
          <a:p>
            <a:pPr fontAlgn="base"/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91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Clomid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3464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92E6-5028-455D-BAC9-1BD2AA10B24D}" type="datetime1">
              <a:rPr lang="en-US" smtClean="0"/>
              <a:t>4/1/2019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7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Clomid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232824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2E0A0-1CF0-4D59-A47D-A710A1AE0998}" type="datetime1">
              <a:rPr lang="en-US" smtClean="0"/>
              <a:t>4/1/2019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91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Clomid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0880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8C49-804E-4F7E-BA63-4A47F03610BE}" type="datetime1">
              <a:rPr lang="en-US" smtClean="0"/>
              <a:t>4/1/2019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87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Clomid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8138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DE67-3C21-48C9-83D6-E56B93F51D19}" type="datetime1">
              <a:rPr lang="en-US" smtClean="0"/>
              <a:t>4/1/2019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Clomid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1607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2FF2-60A0-4484-B113-3B79EA366B93}" type="datetime1">
              <a:rPr lang="en-US" smtClean="0"/>
              <a:t>4/1/2019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8D17-50D2-46C2-ADB3-01432B755E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13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15CC-4058-46BF-B2F7-C5706EEBABE5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55744" y="1271922"/>
            <a:ext cx="41680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+mj-lt"/>
              </a:rPr>
              <a:t>Zoloft (sertraline)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3488" y="2453341"/>
            <a:ext cx="74692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Zoloft (sertraline hydrochloride) is a medication prescribed to treat depression as well as other disorders like OCD, panic and social anxiety and PTSD.  Zoloft  is classified as a selective serotonin reuptake inhibitor (SSRI).  SSRIs affect serotonin in the brain and have been associated with birth defects. </a:t>
            </a:r>
          </a:p>
          <a:p>
            <a:endParaRPr lang="en-US" b="1" dirty="0"/>
          </a:p>
          <a:p>
            <a:r>
              <a:rPr lang="en-US" b="1" dirty="0"/>
              <a:t>The FDA categorizes Zoloft in Pregnancy Category C which means that reproductive studies in animals have shown evidence of fetal harm.   </a:t>
            </a:r>
          </a:p>
          <a:p>
            <a:endParaRPr lang="en-US" b="1" dirty="0"/>
          </a:p>
          <a:p>
            <a:r>
              <a:rPr lang="en-US" b="1" dirty="0"/>
              <a:t>Published studies have found links between Zoloft and </a:t>
            </a:r>
            <a:r>
              <a:rPr lang="en-US" b="1" dirty="0">
                <a:solidFill>
                  <a:srgbClr val="FF0000"/>
                </a:solidFill>
              </a:rPr>
              <a:t>septal heart defects, clubfoot, oral clefts, autism, </a:t>
            </a:r>
            <a:r>
              <a:rPr lang="en-US" b="1" dirty="0" err="1">
                <a:solidFill>
                  <a:srgbClr val="FF0000"/>
                </a:solidFill>
              </a:rPr>
              <a:t>omphalocele</a:t>
            </a:r>
            <a:r>
              <a:rPr lang="en-US" b="1" dirty="0">
                <a:solidFill>
                  <a:srgbClr val="FF0000"/>
                </a:solidFill>
              </a:rPr>
              <a:t> and </a:t>
            </a:r>
            <a:r>
              <a:rPr lang="en-US" b="1" dirty="0" err="1">
                <a:solidFill>
                  <a:srgbClr val="FF0000"/>
                </a:solidFill>
              </a:rPr>
              <a:t>craniosynostosis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649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501403"/>
              </p:ext>
            </p:extLst>
          </p:nvPr>
        </p:nvGraphicFramePr>
        <p:xfrm>
          <a:off x="1557867" y="897464"/>
          <a:ext cx="9144000" cy="50900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0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099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71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Zoloft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7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1)Heart defects, VSDs, ASDS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  <a:hlinkClick r:id="rId2"/>
                        </a:rPr>
                        <a:t>https://www.ncbi.nlm.nih.gov/pubmed/27770542</a:t>
                      </a:r>
                      <a:endParaRPr lang="en-US" sz="14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7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2)ASDs/VSDs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Craniosynostosis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>
                          <a:effectLst/>
                          <a:hlinkClick r:id="rId3"/>
                        </a:rPr>
                        <a:t>https://www.ncbi.nlm.nih.gov/pubmed/25637841</a:t>
                      </a:r>
                      <a:endParaRPr lang="en-US" sz="1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7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3)Clubfoot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  <a:hlinkClick r:id="rId4"/>
                        </a:rPr>
                        <a:t>https://www.ncbi.nlm.nih.gov/pubmed/25171134</a:t>
                      </a:r>
                      <a:endParaRPr lang="en-US" sz="14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7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4)Septal heart defects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>
                          <a:effectLst/>
                          <a:hlinkClick r:id="rId5"/>
                        </a:rPr>
                        <a:t>https://www.ncbi.nlm.nih.gov/pubmed/19776103</a:t>
                      </a:r>
                      <a:endParaRPr lang="en-US" sz="1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7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5)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Omphalocele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/septal defects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  <a:hlinkClick r:id="rId6"/>
                        </a:rPr>
                        <a:t>https://www.ncbi.nlm.nih.gov/pubmed/17596601</a:t>
                      </a:r>
                      <a:endParaRPr lang="en-US" sz="14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27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6)Autism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  <a:hlinkClick r:id="rId7"/>
                        </a:rPr>
                        <a:t>https://www.bmj.com/content/346/bmj.f2059</a:t>
                      </a:r>
                      <a:endParaRPr lang="en-US" sz="14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8770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15CC-4058-46BF-B2F7-C5706EEBABE5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41134" y="888999"/>
            <a:ext cx="5868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Results from the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National Birth Defect Registry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8773" y="2739713"/>
            <a:ext cx="79692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Data from the National Birth Defect Registry compared birth defects in </a:t>
            </a:r>
          </a:p>
          <a:p>
            <a:r>
              <a:rPr lang="en-US" sz="2000" b="1" dirty="0"/>
              <a:t>105 Zoloft-exposed cases to 5863 non-exposed cases.</a:t>
            </a:r>
          </a:p>
          <a:p>
            <a:endParaRPr lang="en-US" sz="2000" b="1" dirty="0"/>
          </a:p>
          <a:p>
            <a:r>
              <a:rPr lang="en-US" sz="2000" b="1" dirty="0"/>
              <a:t>Increases were found for </a:t>
            </a:r>
            <a:r>
              <a:rPr lang="en-US" sz="2000" b="1" dirty="0">
                <a:solidFill>
                  <a:srgbClr val="FF0000"/>
                </a:solidFill>
              </a:rPr>
              <a:t>septal heart defects, clubfoot and autism </a:t>
            </a:r>
            <a:r>
              <a:rPr lang="en-US" sz="2000" b="1" dirty="0"/>
              <a:t>also</a:t>
            </a:r>
          </a:p>
          <a:p>
            <a:r>
              <a:rPr lang="en-US" sz="2000" b="1" dirty="0"/>
              <a:t>found in published studies. </a:t>
            </a:r>
            <a:r>
              <a:rPr lang="en-US" sz="2000" b="1" dirty="0" err="1"/>
              <a:t>Omphalocele</a:t>
            </a:r>
            <a:r>
              <a:rPr lang="en-US" sz="2000" b="1" dirty="0"/>
              <a:t> was increased, but not included</a:t>
            </a:r>
          </a:p>
          <a:p>
            <a:r>
              <a:rPr lang="en-US" sz="2000" b="1" dirty="0"/>
              <a:t>since less than 2 cases were exposed to Zoloft.</a:t>
            </a:r>
          </a:p>
        </p:txBody>
      </p:sp>
    </p:spTree>
    <p:extLst>
      <p:ext uri="{BB962C8B-B14F-4D97-AF65-F5344CB8AC3E}">
        <p14:creationId xmlns:p14="http://schemas.microsoft.com/office/powerpoint/2010/main" val="3319965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77656944"/>
              </p:ext>
            </p:extLst>
          </p:nvPr>
        </p:nvGraphicFramePr>
        <p:xfrm>
          <a:off x="838200" y="719666"/>
          <a:ext cx="10515600" cy="5636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2009" y="116929"/>
            <a:ext cx="1527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Zoloft</a:t>
            </a:r>
          </a:p>
        </p:txBody>
      </p:sp>
    </p:spTree>
    <p:extLst>
      <p:ext uri="{BB962C8B-B14F-4D97-AF65-F5344CB8AC3E}">
        <p14:creationId xmlns:p14="http://schemas.microsoft.com/office/powerpoint/2010/main" val="84318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17965878"/>
              </p:ext>
            </p:extLst>
          </p:nvPr>
        </p:nvGraphicFramePr>
        <p:xfrm>
          <a:off x="838200" y="844550"/>
          <a:ext cx="105156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2009" y="116929"/>
            <a:ext cx="1527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Zoloft</a:t>
            </a:r>
          </a:p>
        </p:txBody>
      </p:sp>
    </p:spTree>
    <p:extLst>
      <p:ext uri="{BB962C8B-B14F-4D97-AF65-F5344CB8AC3E}">
        <p14:creationId xmlns:p14="http://schemas.microsoft.com/office/powerpoint/2010/main" val="332387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6817-497B-46B6-965E-70B73181987C}" type="datetime1">
              <a:rPr lang="en-US" smtClean="0"/>
              <a:t>4/1/2019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27390"/>
            <a:ext cx="10515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+mj-lt"/>
              </a:rPr>
              <a:t>Sudafed (pseudoephedrine)</a:t>
            </a:r>
            <a:endParaRPr lang="en-US" sz="4400" dirty="0">
              <a:solidFill>
                <a:srgbClr val="0070C0"/>
              </a:solidFill>
              <a:latin typeface="+mj-lt"/>
            </a:endParaRP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sz="2400" b="1" dirty="0"/>
              <a:t>Sudafed (pseudoephedrine) is an over-the-counter medication used for temporary relief of stuffy nose and sinus pain/pressure caused by colds, flu or allergic illnesses such as hay fever and allergies.  It works by narrowing the blood vessels to decrease swelling and congestion.</a:t>
            </a:r>
          </a:p>
          <a:p>
            <a:endParaRPr lang="en-US" sz="2400" dirty="0"/>
          </a:p>
          <a:p>
            <a:r>
              <a:rPr lang="en-US" sz="2400" b="1" dirty="0"/>
              <a:t>In 2006, </a:t>
            </a:r>
            <a:r>
              <a:rPr lang="en-US" sz="2400" b="1" i="1" dirty="0"/>
              <a:t>the Combat Methamphetamine Epidemic Act</a:t>
            </a:r>
            <a:r>
              <a:rPr lang="en-US" sz="2400" b="1" dirty="0"/>
              <a:t> banned the over-the-counter sales of medicines containing pseudoephedrine, because it is commonly used to make methamphetamine.  The sale of cold medicines containing pseudoephedrine is now limited to behind the counter.</a:t>
            </a:r>
          </a:p>
          <a:p>
            <a:endParaRPr lang="en-US" sz="2400" dirty="0"/>
          </a:p>
          <a:p>
            <a:r>
              <a:rPr lang="en-US" sz="2400" b="1" dirty="0"/>
              <a:t>Studies have found associations between pseudoephedrine and increases in certain birth defects including </a:t>
            </a:r>
            <a:r>
              <a:rPr lang="en-US" sz="2400" b="1" dirty="0">
                <a:solidFill>
                  <a:srgbClr val="FF0000"/>
                </a:solidFill>
              </a:rPr>
              <a:t>ventricular septal defects, </a:t>
            </a:r>
            <a:r>
              <a:rPr lang="en-US" sz="2400" b="1" dirty="0" err="1">
                <a:solidFill>
                  <a:srgbClr val="FF0000"/>
                </a:solidFill>
              </a:rPr>
              <a:t>gastroschisis</a:t>
            </a:r>
            <a:r>
              <a:rPr lang="en-US" sz="2400" b="1" dirty="0">
                <a:solidFill>
                  <a:srgbClr val="FF0000"/>
                </a:solidFill>
              </a:rPr>
              <a:t>, intestinal atresia and </a:t>
            </a:r>
            <a:r>
              <a:rPr lang="en-US" sz="2400" b="1" dirty="0" err="1">
                <a:solidFill>
                  <a:srgbClr val="FF0000"/>
                </a:solidFill>
              </a:rPr>
              <a:t>Goldenhar</a:t>
            </a:r>
            <a:r>
              <a:rPr lang="en-US" sz="2400" b="1" dirty="0">
                <a:solidFill>
                  <a:srgbClr val="FF0000"/>
                </a:solidFill>
              </a:rPr>
              <a:t> Syndrome (</a:t>
            </a:r>
            <a:r>
              <a:rPr lang="en-US" sz="2400" b="1" dirty="0" err="1">
                <a:solidFill>
                  <a:srgbClr val="FF0000"/>
                </a:solidFill>
              </a:rPr>
              <a:t>hemifacial</a:t>
            </a:r>
            <a:r>
              <a:rPr lang="en-US" sz="2400" b="1" dirty="0">
                <a:solidFill>
                  <a:srgbClr val="FF0000"/>
                </a:solidFill>
              </a:rPr>
              <a:t> macrosomia).  </a:t>
            </a:r>
            <a:r>
              <a:rPr lang="en-US" sz="2400" b="1" dirty="0"/>
              <a:t>Animal studies have found abnormal sperm and lower sperm rates.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353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32189465"/>
              </p:ext>
            </p:extLst>
          </p:nvPr>
        </p:nvGraphicFramePr>
        <p:xfrm>
          <a:off x="838199" y="766319"/>
          <a:ext cx="10515601" cy="559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2008" y="116929"/>
            <a:ext cx="1527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Zoloft</a:t>
            </a:r>
          </a:p>
        </p:txBody>
      </p:sp>
    </p:spTree>
    <p:extLst>
      <p:ext uri="{BB962C8B-B14F-4D97-AF65-F5344CB8AC3E}">
        <p14:creationId xmlns:p14="http://schemas.microsoft.com/office/powerpoint/2010/main" val="20115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7163178"/>
              </p:ext>
            </p:extLst>
          </p:nvPr>
        </p:nvGraphicFramePr>
        <p:xfrm>
          <a:off x="838200" y="886369"/>
          <a:ext cx="10515600" cy="546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2009" y="136523"/>
            <a:ext cx="1527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Zoloft</a:t>
            </a:r>
          </a:p>
        </p:txBody>
      </p:sp>
    </p:spTree>
    <p:extLst>
      <p:ext uri="{BB962C8B-B14F-4D97-AF65-F5344CB8AC3E}">
        <p14:creationId xmlns:p14="http://schemas.microsoft.com/office/powerpoint/2010/main" val="3435209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10479796"/>
              </p:ext>
            </p:extLst>
          </p:nvPr>
        </p:nvGraphicFramePr>
        <p:xfrm>
          <a:off x="838200" y="967316"/>
          <a:ext cx="10515600" cy="5389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2009" y="197875"/>
            <a:ext cx="1527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Zoloft</a:t>
            </a:r>
          </a:p>
        </p:txBody>
      </p:sp>
    </p:spTree>
    <p:extLst>
      <p:ext uri="{BB962C8B-B14F-4D97-AF65-F5344CB8AC3E}">
        <p14:creationId xmlns:p14="http://schemas.microsoft.com/office/powerpoint/2010/main" val="3845320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78348217"/>
              </p:ext>
            </p:extLst>
          </p:nvPr>
        </p:nvGraphicFramePr>
        <p:xfrm>
          <a:off x="838200" y="886369"/>
          <a:ext cx="10515599" cy="546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2008" y="136523"/>
            <a:ext cx="1527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Zoloft</a:t>
            </a:r>
          </a:p>
        </p:txBody>
      </p:sp>
    </p:spTree>
    <p:extLst>
      <p:ext uri="{BB962C8B-B14F-4D97-AF65-F5344CB8AC3E}">
        <p14:creationId xmlns:p14="http://schemas.microsoft.com/office/powerpoint/2010/main" val="6660629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24127229"/>
              </p:ext>
            </p:extLst>
          </p:nvPr>
        </p:nvGraphicFramePr>
        <p:xfrm>
          <a:off x="803564" y="895282"/>
          <a:ext cx="10457872" cy="546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2009" y="125840"/>
            <a:ext cx="1527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Zoloft</a:t>
            </a:r>
          </a:p>
        </p:txBody>
      </p:sp>
    </p:spTree>
    <p:extLst>
      <p:ext uri="{BB962C8B-B14F-4D97-AF65-F5344CB8AC3E}">
        <p14:creationId xmlns:p14="http://schemas.microsoft.com/office/powerpoint/2010/main" val="9054407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34061" y="740221"/>
            <a:ext cx="5479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+mj-lt"/>
              </a:rPr>
              <a:t>Zofran (ondansetron)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0265" y="1920161"/>
            <a:ext cx="912706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Zofran (ondansetron) is an anti-nausea drug and selective 5-HT3 receptor antagonist prescribed for the treatment of nausea and vomiting due to cancer chemotherapy and also used to prevent and treat nausea and vomiting after surgery.</a:t>
            </a:r>
          </a:p>
          <a:p>
            <a:endParaRPr lang="en-US" sz="2400" dirty="0"/>
          </a:p>
          <a:p>
            <a:r>
              <a:rPr lang="en-US" sz="2400" dirty="0"/>
              <a:t>Zofran is not an FDA approved medication for pregnant women experiencing morning sickness and should not be taken during pregnancy.</a:t>
            </a:r>
          </a:p>
          <a:p>
            <a:endParaRPr lang="en-US" sz="2400" dirty="0"/>
          </a:p>
          <a:p>
            <a:r>
              <a:rPr lang="en-US" sz="2400" dirty="0"/>
              <a:t>Published studies have found significant associations between Zofran and </a:t>
            </a:r>
            <a:r>
              <a:rPr lang="en-US" sz="2400" dirty="0">
                <a:solidFill>
                  <a:srgbClr val="FF0000"/>
                </a:solidFill>
              </a:rPr>
              <a:t>heart defects, clefts and renal agenesis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928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61959"/>
              </p:ext>
            </p:extLst>
          </p:nvPr>
        </p:nvGraphicFramePr>
        <p:xfrm>
          <a:off x="2375648" y="1447799"/>
          <a:ext cx="7564220" cy="3945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10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531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890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Zofran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9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Heart defects/clefts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https://www.ncbi.nlm.nih.gov/pubmed/30385129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9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Cleft palate, renal agenesis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https://www.ncbi.nlm.nih.gov/pubmed/29995744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9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Septal heart defects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https://www.ncbi.nlm.nih.gov/pubmed/25450422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9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Cleft palate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http://www.motherisk.org/prof/updatesDetail.jsp?content_id=982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84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68134" y="668867"/>
            <a:ext cx="589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Results from the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National Birth Defect Registry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2470896"/>
            <a:ext cx="7469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from the National Birth Defect Registry compared birth defects in 177 Zofran-exposed cases to 5973 non-exposed cases.</a:t>
            </a:r>
          </a:p>
          <a:p>
            <a:endParaRPr lang="en-US" b="1" dirty="0"/>
          </a:p>
          <a:p>
            <a:r>
              <a:rPr lang="en-US" b="1" dirty="0"/>
              <a:t>Increases were found for </a:t>
            </a:r>
            <a:r>
              <a:rPr lang="en-US" b="1" dirty="0">
                <a:solidFill>
                  <a:srgbClr val="FF0000"/>
                </a:solidFill>
              </a:rPr>
              <a:t> heart defects and high arched palate</a:t>
            </a:r>
            <a:r>
              <a:rPr lang="en-US" b="1" dirty="0"/>
              <a:t>.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Significant increases were also found for </a:t>
            </a:r>
            <a:r>
              <a:rPr lang="en-US" b="1" dirty="0" err="1">
                <a:solidFill>
                  <a:srgbClr val="FF0000"/>
                </a:solidFill>
              </a:rPr>
              <a:t>gastroschisis</a:t>
            </a:r>
            <a:r>
              <a:rPr lang="en-US" b="1" dirty="0">
                <a:solidFill>
                  <a:srgbClr val="FF0000"/>
                </a:solidFill>
              </a:rPr>
              <a:t>, NTDs and other birth defects</a:t>
            </a:r>
            <a:r>
              <a:rPr lang="en-US" b="1" dirty="0"/>
              <a:t> that have not been reported in published studies. </a:t>
            </a:r>
          </a:p>
        </p:txBody>
      </p:sp>
    </p:spTree>
    <p:extLst>
      <p:ext uri="{BB962C8B-B14F-4D97-AF65-F5344CB8AC3E}">
        <p14:creationId xmlns:p14="http://schemas.microsoft.com/office/powerpoint/2010/main" val="11399739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48984117"/>
              </p:ext>
            </p:extLst>
          </p:nvPr>
        </p:nvGraphicFramePr>
        <p:xfrm>
          <a:off x="838200" y="1172941"/>
          <a:ext cx="10515600" cy="5055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00ED-7B46-4AB6-8250-9D04E6604D4E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74332" y="403500"/>
            <a:ext cx="1643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Zofran</a:t>
            </a:r>
          </a:p>
        </p:txBody>
      </p:sp>
    </p:spTree>
    <p:extLst>
      <p:ext uri="{BB962C8B-B14F-4D97-AF65-F5344CB8AC3E}">
        <p14:creationId xmlns:p14="http://schemas.microsoft.com/office/powerpoint/2010/main" val="41121624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99884037"/>
              </p:ext>
            </p:extLst>
          </p:nvPr>
        </p:nvGraphicFramePr>
        <p:xfrm>
          <a:off x="838200" y="1159125"/>
          <a:ext cx="10515599" cy="4982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0464-6155-4E3E-A735-693464D655EE}" type="datetime1">
              <a:rPr lang="en-US" smtClean="0"/>
              <a:t>4/1/2019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39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74331" y="389684"/>
            <a:ext cx="1643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Zofran</a:t>
            </a:r>
          </a:p>
        </p:txBody>
      </p:sp>
    </p:spTree>
    <p:extLst>
      <p:ext uri="{BB962C8B-B14F-4D97-AF65-F5344CB8AC3E}">
        <p14:creationId xmlns:p14="http://schemas.microsoft.com/office/powerpoint/2010/main" val="198212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15CC-4058-46BF-B2F7-C5706EEBABE5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02941" y="306592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10202"/>
              </p:ext>
            </p:extLst>
          </p:nvPr>
        </p:nvGraphicFramePr>
        <p:xfrm>
          <a:off x="1189711" y="623856"/>
          <a:ext cx="9929773" cy="5622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3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39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39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39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839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395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361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49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Pseudoephedrine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5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47" marR="9124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5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47" marR="9124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5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47" marR="9124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5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47" marR="91247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5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47" marR="91247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2300" dirty="0"/>
                    </a:p>
                  </a:txBody>
                  <a:tcPr marL="121662" marR="121662" marT="60831" marB="6083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9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1) Sperm abnormalities/ lower rates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https://www.ncbi.nlm.nih.gov/pubmed/22644002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300"/>
                    </a:p>
                  </a:txBody>
                  <a:tcPr marL="121662" marR="121662" marT="60831" marB="6083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9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2) Ventricular septal defects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https://www.ncbi.nlm.nih.gov/pubmed/15448957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300"/>
                    </a:p>
                  </a:txBody>
                  <a:tcPr marL="121662" marR="121662" marT="60831" marB="6083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9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3) Gastroschisis, Intestinal Atresia and Goldenhar (hemifacial macrosomia)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https://www.ncbi.nlm.nih.gov/pubmed/16933214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300"/>
                    </a:p>
                  </a:txBody>
                  <a:tcPr marL="121662" marR="121662" marT="60831" marB="6083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9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4) Gastroschisis association.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https://www.ncbi.nlm.nih.gov/pubmed/12859037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300"/>
                    </a:p>
                  </a:txBody>
                  <a:tcPr marL="121662" marR="121662" marT="60831" marB="60831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9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5) Gastroschisis…Sudafed and acetaminophin.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https://www.ncbi.nlm.nih.gov/pubmed/11772781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300"/>
                    </a:p>
                  </a:txBody>
                  <a:tcPr marL="121662" marR="121662" marT="60831" marB="60831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49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6) Gastroschisis… Sudafed and acetaminophin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https://www.ncbi.nlm.nih.gov/pubmed/1533958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300"/>
                    </a:p>
                  </a:txBody>
                  <a:tcPr marL="121662" marR="121662" marT="60831" marB="60831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7) Use of Decongestants During Pregnancy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https://academic.oup.com/aje/article/178/2/198/122453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47" marR="912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1525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63836102"/>
              </p:ext>
            </p:extLst>
          </p:nvPr>
        </p:nvGraphicFramePr>
        <p:xfrm>
          <a:off x="838198" y="1154468"/>
          <a:ext cx="10515600" cy="497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61C6-D573-43FC-8201-A6430DDF9429}" type="datetime1">
              <a:rPr lang="en-US" smtClean="0"/>
              <a:t>4/1/2019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40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74330" y="385027"/>
            <a:ext cx="1643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Zofran</a:t>
            </a:r>
          </a:p>
        </p:txBody>
      </p:sp>
    </p:spTree>
    <p:extLst>
      <p:ext uri="{BB962C8B-B14F-4D97-AF65-F5344CB8AC3E}">
        <p14:creationId xmlns:p14="http://schemas.microsoft.com/office/powerpoint/2010/main" val="24063246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33325767"/>
              </p:ext>
            </p:extLst>
          </p:nvPr>
        </p:nvGraphicFramePr>
        <p:xfrm>
          <a:off x="838200" y="1159125"/>
          <a:ext cx="10515600" cy="498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44FB-AC96-40A3-AA15-DC35B749C933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74332" y="389684"/>
            <a:ext cx="1643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Zofran</a:t>
            </a:r>
          </a:p>
        </p:txBody>
      </p:sp>
    </p:spTree>
    <p:extLst>
      <p:ext uri="{BB962C8B-B14F-4D97-AF65-F5344CB8AC3E}">
        <p14:creationId xmlns:p14="http://schemas.microsoft.com/office/powerpoint/2010/main" val="17775875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53467" y="973668"/>
            <a:ext cx="2510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70C0"/>
                </a:solidFill>
                <a:latin typeface="+mj-lt"/>
              </a:rPr>
              <a:t>Bendectin</a:t>
            </a:r>
            <a:endParaRPr lang="en-US" sz="4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5976" y="2133599"/>
            <a:ext cx="66966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Bendectin</a:t>
            </a:r>
            <a:r>
              <a:rPr lang="en-US" sz="2000" dirty="0"/>
              <a:t> was an anti-</a:t>
            </a:r>
            <a:r>
              <a:rPr lang="en-US" sz="2000" dirty="0" err="1"/>
              <a:t>nauseant</a:t>
            </a:r>
            <a:r>
              <a:rPr lang="en-US" sz="2000" dirty="0"/>
              <a:t> medication, on the market from 1956-1982, recommended solely for morning sickness in pregnancy. The drug was a combination of an antihistamine (</a:t>
            </a:r>
            <a:r>
              <a:rPr lang="en-US" sz="2000" dirty="0" err="1"/>
              <a:t>doxylamine</a:t>
            </a:r>
            <a:r>
              <a:rPr lang="en-US" sz="2000" dirty="0"/>
              <a:t> succinate), an antispasmodic (</a:t>
            </a:r>
            <a:r>
              <a:rPr lang="en-US" sz="2000" dirty="0" err="1"/>
              <a:t>dicylcomine</a:t>
            </a:r>
            <a:r>
              <a:rPr lang="en-US" sz="2000" dirty="0"/>
              <a:t> hydrochloride) and vitamin B-6 (</a:t>
            </a:r>
            <a:r>
              <a:rPr lang="en-US" sz="2000" dirty="0" smtClean="0"/>
              <a:t>pyridoxine).  </a:t>
            </a:r>
            <a:r>
              <a:rPr lang="en-US" sz="2000" dirty="0"/>
              <a:t>In epidemiological studies, </a:t>
            </a:r>
            <a:r>
              <a:rPr lang="en-US" sz="2000" dirty="0" err="1"/>
              <a:t>Bendectin</a:t>
            </a:r>
            <a:r>
              <a:rPr lang="en-US" sz="2000" dirty="0"/>
              <a:t> was associated with increases in </a:t>
            </a:r>
            <a:r>
              <a:rPr lang="en-US" sz="2000" dirty="0">
                <a:solidFill>
                  <a:srgbClr val="FF0000"/>
                </a:solidFill>
              </a:rPr>
              <a:t>limb defects, heart defects, oral clefts, pyloric stenosis, amniotic band limb defects, </a:t>
            </a:r>
            <a:r>
              <a:rPr lang="en-US" sz="2000" dirty="0" err="1">
                <a:solidFill>
                  <a:srgbClr val="FF0000"/>
                </a:solidFill>
              </a:rPr>
              <a:t>encephalocele</a:t>
            </a:r>
            <a:r>
              <a:rPr lang="en-US" sz="2000" dirty="0">
                <a:solidFill>
                  <a:srgbClr val="FF0000"/>
                </a:solidFill>
              </a:rPr>
              <a:t>, diaphragmatic hernias and musculoskeletal defects.</a:t>
            </a:r>
            <a:r>
              <a:rPr lang="en-US" sz="2000" dirty="0"/>
              <a:t>  </a:t>
            </a:r>
            <a:r>
              <a:rPr lang="en-US" sz="2000" dirty="0" err="1"/>
              <a:t>Bendectin</a:t>
            </a:r>
            <a:r>
              <a:rPr lang="en-US" sz="2000" dirty="0"/>
              <a:t> was taken off the world-wide market in 1982.</a:t>
            </a:r>
          </a:p>
        </p:txBody>
      </p:sp>
    </p:spTree>
    <p:extLst>
      <p:ext uri="{BB962C8B-B14F-4D97-AF65-F5344CB8AC3E}">
        <p14:creationId xmlns:p14="http://schemas.microsoft.com/office/powerpoint/2010/main" val="10274570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1055" y="529291"/>
            <a:ext cx="8579223" cy="5827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96214" y="676054"/>
            <a:ext cx="853439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CDC: Statistically significant association with amniotic band limb defects and </a:t>
            </a:r>
            <a:r>
              <a:rPr lang="en-US" sz="1600" dirty="0" err="1"/>
              <a:t>encephalocele</a:t>
            </a:r>
            <a:r>
              <a:rPr lang="en-US" sz="1600" dirty="0"/>
              <a:t>.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Heinonen</a:t>
            </a:r>
            <a:r>
              <a:rPr lang="en-US" sz="1600" dirty="0"/>
              <a:t>: Data consistent for association of BDN with musculoskeletal defects.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Jick</a:t>
            </a:r>
            <a:r>
              <a:rPr lang="en-US" sz="1600" dirty="0"/>
              <a:t>: Data consistent with modest teratogenic effect on limbs, BDN exposure increases risk of limb defect 120%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Michaelis</a:t>
            </a:r>
            <a:r>
              <a:rPr lang="en-US" sz="1600" dirty="0"/>
              <a:t>: 36% increased risk of malformations in BDN exposed babies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Mitchell: 50% increased risk of limb defects in BDN exposed babies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Rothman: Statistically significant association with heart defects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Golding: Statistically significant association with oral clefts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Eskanaiz</a:t>
            </a:r>
            <a:r>
              <a:rPr lang="en-US" sz="1600" dirty="0"/>
              <a:t>/Bracken: Statistically significant association with pyloric stenosis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Smithells</a:t>
            </a:r>
            <a:r>
              <a:rPr lang="en-US" sz="1600" dirty="0"/>
              <a:t>: 36% increased risk of malformation in BDN exposed babies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Bass: 11-fold increase diaphragmatic hernia in BDN exposed babies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Maynard: Increase in diaphragmatic hernia in BDN exposed babies in analysis of 5 cohort studies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048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68134" y="668867"/>
            <a:ext cx="589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Results from the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National Birth Defect Registry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4329" y="2707340"/>
            <a:ext cx="83371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from the National Birth Defect Registry compared birth defects in 201 </a:t>
            </a:r>
            <a:r>
              <a:rPr lang="en-US" b="1" dirty="0" err="1"/>
              <a:t>Bendectin</a:t>
            </a:r>
            <a:r>
              <a:rPr lang="en-US" b="1" dirty="0"/>
              <a:t> exposed cases to 5768 non-exposed cases.</a:t>
            </a:r>
          </a:p>
          <a:p>
            <a:endParaRPr lang="en-US" b="1" dirty="0"/>
          </a:p>
          <a:p>
            <a:r>
              <a:rPr lang="en-US" b="1" dirty="0"/>
              <a:t>Increases were found for </a:t>
            </a:r>
            <a:r>
              <a:rPr lang="en-US" b="1" dirty="0">
                <a:solidFill>
                  <a:srgbClr val="FF0000"/>
                </a:solidFill>
              </a:rPr>
              <a:t> limb reduction defects, pyloric stenosis, muscle and skeletal defects, clubfoot with bone deformities and other birth defects.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54781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42738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Bendectin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91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Limb, Chest and Muscle Deformities</a:t>
            </a: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836A-B2E4-4F9C-AE12-639676760F6C}" type="datetime1">
              <a:rPr lang="en-US" smtClean="0"/>
              <a:t>4/1/2019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14342327"/>
              </p:ext>
            </p:extLst>
          </p:nvPr>
        </p:nvGraphicFramePr>
        <p:xfrm>
          <a:off x="1357744" y="1703668"/>
          <a:ext cx="9996055" cy="465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64284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9687"/>
            <a:ext cx="10515600" cy="9580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err="1">
                <a:solidFill>
                  <a:srgbClr val="0070C0"/>
                </a:solidFill>
              </a:rPr>
              <a:t>Bendectin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sz="2700" b="1" dirty="0">
                <a:solidFill>
                  <a:srgbClr val="FF0000"/>
                </a:solidFill>
                <a:latin typeface="+mn-lt"/>
              </a:rPr>
              <a:t>Heart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F08F-086C-4115-B026-EB3745EAA348}" type="datetime1">
              <a:rPr lang="en-US" smtClean="0"/>
              <a:t>4/1/2019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81417424"/>
              </p:ext>
            </p:extLst>
          </p:nvPr>
        </p:nvGraphicFramePr>
        <p:xfrm>
          <a:off x="745065" y="1398868"/>
          <a:ext cx="10754207" cy="4957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41537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80763" y="501768"/>
            <a:ext cx="243047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70C0"/>
                </a:solidFill>
                <a:latin typeface="+mj-lt"/>
              </a:rPr>
              <a:t>Bendectin</a:t>
            </a:r>
            <a:endParaRPr lang="en-US" sz="4400" b="1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Heart  (2)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33607497"/>
              </p:ext>
            </p:extLst>
          </p:nvPr>
        </p:nvGraphicFramePr>
        <p:xfrm>
          <a:off x="969817" y="1640541"/>
          <a:ext cx="10132291" cy="449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5661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Bendectin</a:t>
            </a: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FF0000"/>
                </a:solidFill>
                <a:latin typeface="+mn-lt"/>
              </a:rPr>
              <a:t>GI and Genitourinary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DFF-ECB8-4416-BA92-9EF1D998E4FE}" type="datetime1">
              <a:rPr lang="en-US" smtClean="0"/>
              <a:t>4/1/2019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77351487"/>
              </p:ext>
            </p:extLst>
          </p:nvPr>
        </p:nvGraphicFramePr>
        <p:xfrm>
          <a:off x="838200" y="1566332"/>
          <a:ext cx="10515600" cy="479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20748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0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Bendectin</a:t>
            </a: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FF0000"/>
                </a:solidFill>
                <a:latin typeface="+mn-lt"/>
              </a:rPr>
              <a:t>Cysts and Growth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4878-CA1C-42B1-BD86-9B7BC5D6CAD2}" type="datetime1">
              <a:rPr lang="en-US" smtClean="0"/>
              <a:t>4/1/2019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62377792"/>
              </p:ext>
            </p:extLst>
          </p:nvPr>
        </p:nvGraphicFramePr>
        <p:xfrm>
          <a:off x="838200" y="1701799"/>
          <a:ext cx="10515600" cy="465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01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15CC-4058-46BF-B2F7-C5706EEBABE5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39533" y="2361047"/>
            <a:ext cx="61129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 the National Birth Defect Registry, data on 442 Sudafed-exposed cases compared to 5527 non-exposed cases have shown increases of a doubling or more </a:t>
            </a:r>
            <a:r>
              <a:rPr lang="en-US" sz="2400" b="1" dirty="0">
                <a:solidFill>
                  <a:srgbClr val="FF0000"/>
                </a:solidFill>
              </a:rPr>
              <a:t>for ventricular septal defects, </a:t>
            </a:r>
            <a:r>
              <a:rPr lang="en-US" sz="2400" b="1" dirty="0" err="1">
                <a:solidFill>
                  <a:srgbClr val="FF0000"/>
                </a:solidFill>
              </a:rPr>
              <a:t>gastroschisis</a:t>
            </a:r>
            <a:r>
              <a:rPr lang="en-US" sz="2400" b="1" dirty="0">
                <a:solidFill>
                  <a:srgbClr val="FF0000"/>
                </a:solidFill>
              </a:rPr>
              <a:t>, rectal/anal atresia, </a:t>
            </a:r>
            <a:r>
              <a:rPr lang="en-US" sz="2400" b="1" dirty="0" err="1">
                <a:solidFill>
                  <a:srgbClr val="FF0000"/>
                </a:solidFill>
              </a:rPr>
              <a:t>Goldenhar</a:t>
            </a:r>
            <a:r>
              <a:rPr lang="en-US" sz="2400" b="1" dirty="0">
                <a:solidFill>
                  <a:srgbClr val="FF0000"/>
                </a:solidFill>
              </a:rPr>
              <a:t> Syndrome (</a:t>
            </a:r>
            <a:r>
              <a:rPr lang="en-US" sz="2400" b="1" dirty="0" err="1">
                <a:solidFill>
                  <a:srgbClr val="FF0000"/>
                </a:solidFill>
              </a:rPr>
              <a:t>hemifacial</a:t>
            </a:r>
            <a:r>
              <a:rPr lang="en-US" sz="2400" b="1" dirty="0">
                <a:solidFill>
                  <a:srgbClr val="FF0000"/>
                </a:solidFill>
              </a:rPr>
              <a:t> macrosomia</a:t>
            </a:r>
            <a:r>
              <a:rPr lang="en-US" sz="2400" b="1" dirty="0"/>
              <a:t>) and other categories of structural birth defects that have not been the subject of published studies.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53833" y="581735"/>
            <a:ext cx="5884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Results from the National Birth Defect Registry</a:t>
            </a:r>
          </a:p>
        </p:txBody>
      </p:sp>
    </p:spTree>
    <p:extLst>
      <p:ext uri="{BB962C8B-B14F-4D97-AF65-F5344CB8AC3E}">
        <p14:creationId xmlns:p14="http://schemas.microsoft.com/office/powerpoint/2010/main" val="4510213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Bendectin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945"/>
            <a:ext cx="10515600" cy="4420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Endocrine and others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14B3-5C8B-438F-871B-974401CD1885}" type="datetime1">
              <a:rPr lang="en-US" smtClean="0"/>
              <a:t>4/1/2019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09350157"/>
              </p:ext>
            </p:extLst>
          </p:nvPr>
        </p:nvGraphicFramePr>
        <p:xfrm>
          <a:off x="838200" y="1838036"/>
          <a:ext cx="10515600" cy="4420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02400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15CC-4058-46BF-B2F7-C5706EEBABE5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80763" y="542834"/>
            <a:ext cx="243047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70C0"/>
                </a:solidFill>
                <a:latin typeface="+mj-lt"/>
              </a:rPr>
              <a:t>Bendectin</a:t>
            </a:r>
            <a:endParaRPr lang="en-US" sz="4400" b="1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Eye, Ear, Facial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508983964"/>
              </p:ext>
            </p:extLst>
          </p:nvPr>
        </p:nvGraphicFramePr>
        <p:xfrm>
          <a:off x="960311" y="1568791"/>
          <a:ext cx="10271378" cy="4736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9284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23055" y="499128"/>
            <a:ext cx="254588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70C0"/>
                </a:solidFill>
                <a:latin typeface="+mj-lt"/>
              </a:rPr>
              <a:t>Bendectin</a:t>
            </a:r>
            <a:endParaRPr lang="en-US" sz="4400" b="1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Immune Disorders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71844733"/>
              </p:ext>
            </p:extLst>
          </p:nvPr>
        </p:nvGraphicFramePr>
        <p:xfrm>
          <a:off x="674256" y="1433640"/>
          <a:ext cx="10575636" cy="4922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97397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58381" y="608391"/>
            <a:ext cx="399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Nail Tech Exposures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1" y="1645265"/>
            <a:ext cx="86509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Artificial nail technicians are exposed to a number of reproductive toxicants including the solvent toluene,  plasticizers like Di-n-butyl phthalate (DBP), acetone and formaldehyde.  Toluene has been associated with </a:t>
            </a:r>
            <a:r>
              <a:rPr lang="en-US" sz="2400" dirty="0">
                <a:solidFill>
                  <a:srgbClr val="FF0000"/>
                </a:solidFill>
              </a:rPr>
              <a:t>intrauterine growth retardation, congenital malformations, intellectual disabilities </a:t>
            </a:r>
            <a:r>
              <a:rPr lang="en-US" sz="2400" dirty="0"/>
              <a:t>and premature delivery.  DBP is believed to cause </a:t>
            </a:r>
            <a:r>
              <a:rPr lang="en-US" sz="2400" dirty="0">
                <a:solidFill>
                  <a:srgbClr val="FF0000"/>
                </a:solidFill>
              </a:rPr>
              <a:t>reproductive toxicity</a:t>
            </a:r>
            <a:r>
              <a:rPr lang="en-US" sz="2400" dirty="0"/>
              <a:t> at high exposures over extended periods of time. Formaldehyde is suspected of </a:t>
            </a:r>
            <a:r>
              <a:rPr lang="en-US" sz="2400" dirty="0">
                <a:solidFill>
                  <a:srgbClr val="FF0000"/>
                </a:solidFill>
              </a:rPr>
              <a:t>reproductive toxicity</a:t>
            </a:r>
            <a:r>
              <a:rPr lang="en-US" sz="2400" dirty="0"/>
              <a:t>.  DBP and formaldehyde have been banned by the European Union.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22159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34160" y="1005839"/>
          <a:ext cx="9245600" cy="4328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51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604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Nail Tech Exposures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Birth Defects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2"/>
                        </a:rPr>
                        <a:t>https://www.scientificamerican.com/article/these-4-chemicals-may-pose-the-most-risk-for-nail-salon-workers/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Harm to unborn child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>
                          <a:effectLst/>
                          <a:hlinkClick r:id="rId3"/>
                        </a:rPr>
                        <a:t>https://www.osha.gov/SLTC/nailsalons/chemicalhazards.html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NTDs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4"/>
                        </a:rPr>
                        <a:t>https://www.jstor.org/stable/27797694?seq=1#page_scan_tab_contents/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Birth Defects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>
                          <a:effectLst/>
                          <a:hlinkClick r:id="rId5"/>
                        </a:rPr>
                        <a:t>https://www.p65warnings.ca.gov/fact-sheets/di-n-butyl-phthalate-dbp/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Dev delays/neurobehavioral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6"/>
                        </a:rPr>
                        <a:t>https://www.ncbi.nlm.nih.gov/pubmed/20377315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Congenital malformation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7"/>
                        </a:rPr>
                        <a:t>https://www.ncbi.nlm.nih.gov/pubmed/11350197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Damage develop fetus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8"/>
                        </a:rPr>
                        <a:t>https://www.nj.gov/health/eoh/rtkweb/documents/fs/1866.pdf 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Birth Defects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9"/>
                        </a:rPr>
                        <a:t>https://www.nj.gov/health/eoh/rtkweb/documents/fs/0773.pdf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7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8753-1A70-4989-A683-2AC1DF9EF92B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68134" y="668867"/>
            <a:ext cx="589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Results from the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National Birth Defect Registry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2462583"/>
            <a:ext cx="7469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from the National Birth Defect Registry compared birth defects in 140  nail-tech cases to 5829 non-exposed cases.</a:t>
            </a:r>
          </a:p>
          <a:p>
            <a:endParaRPr lang="en-US" b="1" dirty="0"/>
          </a:p>
          <a:p>
            <a:r>
              <a:rPr lang="en-US" b="1" dirty="0"/>
              <a:t>Increases were found for </a:t>
            </a:r>
            <a:r>
              <a:rPr lang="en-US" b="1" dirty="0">
                <a:solidFill>
                  <a:srgbClr val="FF0000"/>
                </a:solidFill>
              </a:rPr>
              <a:t> anencephaly (NTD)</a:t>
            </a:r>
            <a:r>
              <a:rPr lang="en-US" b="1" dirty="0"/>
              <a:t>.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Significant increases were also found for </a:t>
            </a:r>
            <a:r>
              <a:rPr lang="en-US" b="1" dirty="0" err="1">
                <a:solidFill>
                  <a:srgbClr val="FF0000"/>
                </a:solidFill>
              </a:rPr>
              <a:t>gastroschisis</a:t>
            </a:r>
            <a:r>
              <a:rPr lang="en-US" b="1" dirty="0">
                <a:solidFill>
                  <a:srgbClr val="FF0000"/>
                </a:solidFill>
              </a:rPr>
              <a:t>, Autistic Spectrum Disorders and other  birth defects</a:t>
            </a:r>
            <a:r>
              <a:rPr lang="en-US" b="1" dirty="0"/>
              <a:t> that have not been reported in published studies. </a:t>
            </a:r>
          </a:p>
        </p:txBody>
      </p:sp>
    </p:spTree>
    <p:extLst>
      <p:ext uri="{BB962C8B-B14F-4D97-AF65-F5344CB8AC3E}">
        <p14:creationId xmlns:p14="http://schemas.microsoft.com/office/powerpoint/2010/main" val="39845641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00ED-7B46-4AB6-8250-9D04E6604D4E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56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25401" y="301761"/>
            <a:ext cx="4141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Artificial Nail Tech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95C94678-B32E-4274-B86C-5E4F880840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335265"/>
              </p:ext>
            </p:extLst>
          </p:nvPr>
        </p:nvGraphicFramePr>
        <p:xfrm>
          <a:off x="838200" y="1071202"/>
          <a:ext cx="10515600" cy="528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0327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00ED-7B46-4AB6-8250-9D04E6604D4E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57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25401" y="301761"/>
            <a:ext cx="4141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Artificial Nail Tech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0D7F9AB1-1C9C-4BB5-8C95-C98A7371BA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794931"/>
              </p:ext>
            </p:extLst>
          </p:nvPr>
        </p:nvGraphicFramePr>
        <p:xfrm>
          <a:off x="838200" y="1071202"/>
          <a:ext cx="10515600" cy="528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94510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00ED-7B46-4AB6-8250-9D04E6604D4E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58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25401" y="301761"/>
            <a:ext cx="4141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Artificial Nail Tech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8DB42CA3-FC13-42DA-8CDB-CBCCCD97AD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938908"/>
              </p:ext>
            </p:extLst>
          </p:nvPr>
        </p:nvGraphicFramePr>
        <p:xfrm>
          <a:off x="838200" y="1071202"/>
          <a:ext cx="10515600" cy="528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6855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00ED-7B46-4AB6-8250-9D04E6604D4E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25401" y="301761"/>
            <a:ext cx="4141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Artificial Nail Tech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C75BAE51-B023-495C-9967-F5729FED2C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344615"/>
              </p:ext>
            </p:extLst>
          </p:nvPr>
        </p:nvGraphicFramePr>
        <p:xfrm>
          <a:off x="838200" y="1071202"/>
          <a:ext cx="10515600" cy="528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48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86638466"/>
              </p:ext>
            </p:extLst>
          </p:nvPr>
        </p:nvGraphicFramePr>
        <p:xfrm>
          <a:off x="838200" y="719666"/>
          <a:ext cx="10515600" cy="5636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D61B-C182-43F3-A509-ACC56551D043}" type="datetime1">
              <a:rPr lang="en-US" smtClean="0"/>
              <a:t>4/1/2019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00ED-7B46-4AB6-8250-9D04E6604D4E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25401" y="301761"/>
            <a:ext cx="4141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Artificial Nail Tech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D30D68A5-CBFE-44C6-BBA6-3AD8448C2B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138350"/>
              </p:ext>
            </p:extLst>
          </p:nvPr>
        </p:nvGraphicFramePr>
        <p:xfrm>
          <a:off x="738909" y="1071202"/>
          <a:ext cx="10614891" cy="528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53998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00ED-7B46-4AB6-8250-9D04E6604D4E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25401" y="301761"/>
            <a:ext cx="4141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Artificial Nail Tech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7DF0F9C1-C203-4328-B587-9DDAC6D205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826706"/>
              </p:ext>
            </p:extLst>
          </p:nvPr>
        </p:nvGraphicFramePr>
        <p:xfrm>
          <a:off x="838200" y="1071202"/>
          <a:ext cx="10515600" cy="528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36810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00ED-7B46-4AB6-8250-9D04E6604D4E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31C-27A4-4D54-B5F5-58BAE1DE0427}" type="slidenum">
              <a:rPr lang="en-US" smtClean="0"/>
              <a:t>62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25401" y="301761"/>
            <a:ext cx="4141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Artificial Nail Tech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7A3556FA-6C4C-4FE9-BFAA-468C08A30D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014121"/>
              </p:ext>
            </p:extLst>
          </p:nvPr>
        </p:nvGraphicFramePr>
        <p:xfrm>
          <a:off x="838200" y="1071202"/>
          <a:ext cx="10515600" cy="528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716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20531157"/>
              </p:ext>
            </p:extLst>
          </p:nvPr>
        </p:nvGraphicFramePr>
        <p:xfrm>
          <a:off x="838200" y="719666"/>
          <a:ext cx="10515600" cy="5636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1590-CBDA-46E4-9C02-4C6EC3C9C3C5}" type="datetime1">
              <a:rPr lang="en-US" smtClean="0"/>
              <a:t>4/1/2019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99458396"/>
              </p:ext>
            </p:extLst>
          </p:nvPr>
        </p:nvGraphicFramePr>
        <p:xfrm>
          <a:off x="838200" y="719666"/>
          <a:ext cx="10515600" cy="5636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9B10-F620-4188-B916-0FC12AA1F367}" type="datetime1">
              <a:rPr lang="en-US" smtClean="0"/>
              <a:t>4/1/2019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1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44795650"/>
              </p:ext>
            </p:extLst>
          </p:nvPr>
        </p:nvGraphicFramePr>
        <p:xfrm>
          <a:off x="838199" y="719666"/>
          <a:ext cx="10605655" cy="5636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EB03-E6F4-4446-89C7-A22CD5C4D6B4}" type="datetime1">
              <a:rPr lang="en-US" smtClean="0"/>
              <a:t>4/1/2019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5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5059</TotalTime>
  <Words>1356</Words>
  <Application>Microsoft Office PowerPoint</Application>
  <PresentationFormat>Widescreen</PresentationFormat>
  <Paragraphs>327</Paragraphs>
  <Slides>62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</vt:lpstr>
      <vt:lpstr>Calibri</vt:lpstr>
      <vt:lpstr>Calibri Light</vt:lpstr>
      <vt:lpstr>Times New Roman</vt:lpstr>
      <vt:lpstr>Office Theme</vt:lpstr>
      <vt:lpstr>National Birth Defect Registry</vt:lpstr>
      <vt:lpstr>Studies Using Malformed Controls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Clomid</vt:lpstr>
      <vt:lpstr>Clomid</vt:lpstr>
      <vt:lpstr>Clomid</vt:lpstr>
      <vt:lpstr>Clomid</vt:lpstr>
      <vt:lpstr>Clomid</vt:lpstr>
      <vt:lpstr>Clomid</vt:lpstr>
      <vt:lpstr>Clomid</vt:lpstr>
      <vt:lpstr>Clomid</vt:lpstr>
      <vt:lpstr>Clomid</vt:lpstr>
      <vt:lpstr>Clomid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Bendectin</vt:lpstr>
      <vt:lpstr>Bendectin Heart (1)</vt:lpstr>
      <vt:lpstr>PowerPoint Presentation</vt:lpstr>
      <vt:lpstr>Bendectin GI and Genitourinary</vt:lpstr>
      <vt:lpstr>Bendectin Cysts and Growth</vt:lpstr>
      <vt:lpstr>Bendectin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</dc:creator>
  <cp:lastModifiedBy>Betty</cp:lastModifiedBy>
  <cp:revision>123</cp:revision>
  <dcterms:created xsi:type="dcterms:W3CDTF">2019-02-20T15:24:02Z</dcterms:created>
  <dcterms:modified xsi:type="dcterms:W3CDTF">2019-04-01T18:17:34Z</dcterms:modified>
</cp:coreProperties>
</file>